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61" r:id="rId2"/>
    <p:sldId id="301" r:id="rId3"/>
    <p:sldId id="279" r:id="rId4"/>
    <p:sldId id="280" r:id="rId5"/>
    <p:sldId id="281" r:id="rId6"/>
    <p:sldId id="302" r:id="rId7"/>
    <p:sldId id="303" r:id="rId8"/>
    <p:sldId id="282" r:id="rId9"/>
    <p:sldId id="283" r:id="rId10"/>
    <p:sldId id="284" r:id="rId11"/>
    <p:sldId id="285" r:id="rId12"/>
    <p:sldId id="286" r:id="rId13"/>
    <p:sldId id="287" r:id="rId14"/>
    <p:sldId id="288" r:id="rId15"/>
    <p:sldId id="289" r:id="rId16"/>
    <p:sldId id="290" r:id="rId17"/>
    <p:sldId id="291" r:id="rId18"/>
    <p:sldId id="292" r:id="rId19"/>
    <p:sldId id="293" r:id="rId20"/>
    <p:sldId id="294" r:id="rId21"/>
    <p:sldId id="295" r:id="rId22"/>
    <p:sldId id="296" r:id="rId23"/>
    <p:sldId id="297" r:id="rId24"/>
    <p:sldId id="298" r:id="rId25"/>
    <p:sldId id="307" r:id="rId26"/>
    <p:sldId id="309" r:id="rId27"/>
    <p:sldId id="311" r:id="rId28"/>
    <p:sldId id="314" r:id="rId29"/>
    <p:sldId id="305" r:id="rId30"/>
    <p:sldId id="299" r:id="rId31"/>
  </p:sldIdLst>
  <p:sldSz cx="12192000" cy="6858000"/>
  <p:notesSz cx="6881813" cy="966152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7219" userDrawn="1">
          <p15:clr>
            <a:srgbClr val="A4A3A4"/>
          </p15:clr>
        </p15:guide>
        <p15:guide id="3" pos="461" userDrawn="1">
          <p15:clr>
            <a:srgbClr val="A4A3A4"/>
          </p15:clr>
        </p15:guide>
        <p15:guide id="4" orient="horz" pos="346" userDrawn="1">
          <p15:clr>
            <a:srgbClr val="A4A3A4"/>
          </p15:clr>
        </p15:guide>
        <p15:guide id="5" pos="619" userDrawn="1">
          <p15:clr>
            <a:srgbClr val="A4A3A4"/>
          </p15:clr>
        </p15:guide>
        <p15:guide id="6" pos="7061" userDrawn="1">
          <p15:clr>
            <a:srgbClr val="A4A3A4"/>
          </p15:clr>
        </p15:guide>
        <p15:guide id="7" orient="horz" pos="686" userDrawn="1">
          <p15:clr>
            <a:srgbClr val="A4A3A4"/>
          </p15:clr>
        </p15:guide>
        <p15:guide id="8" orient="horz" pos="1026" userDrawn="1">
          <p15:clr>
            <a:srgbClr val="A4A3A4"/>
          </p15:clr>
        </p15:guide>
        <p15:guide id="9" pos="3840" userDrawn="1">
          <p15:clr>
            <a:srgbClr val="A4A3A4"/>
          </p15:clr>
        </p15:guide>
        <p15:guide id="10" pos="3681" userDrawn="1">
          <p15:clr>
            <a:srgbClr val="A4A3A4"/>
          </p15:clr>
        </p15:guide>
        <p15:guide id="11" pos="3999" userDrawn="1">
          <p15:clr>
            <a:srgbClr val="A4A3A4"/>
          </p15:clr>
        </p15:guide>
        <p15:guide id="13" orient="horz" pos="2387" userDrawn="1">
          <p15:clr>
            <a:srgbClr val="A4A3A4"/>
          </p15:clr>
        </p15:guide>
        <p15:guide id="15" pos="2683" userDrawn="1">
          <p15:clr>
            <a:srgbClr val="A4A3A4"/>
          </p15:clr>
        </p15:guide>
        <p15:guide id="16" pos="2797" userDrawn="1">
          <p15:clr>
            <a:srgbClr val="A4A3A4"/>
          </p15:clr>
        </p15:guide>
        <p15:guide id="17" pos="4997" userDrawn="1">
          <p15:clr>
            <a:srgbClr val="A4A3A4"/>
          </p15:clr>
        </p15:guide>
        <p15:guide id="18" pos="4883" userDrawn="1">
          <p15:clr>
            <a:srgbClr val="A4A3A4"/>
          </p15:clr>
        </p15:guide>
        <p15:guide id="20" orient="horz" pos="1185" userDrawn="1">
          <p15:clr>
            <a:srgbClr val="A4A3A4"/>
          </p15:clr>
        </p15:guide>
        <p15:guide id="21" orient="horz" pos="3793" userDrawn="1">
          <p15:clr>
            <a:srgbClr val="A4A3A4"/>
          </p15:clr>
        </p15:guide>
        <p15:guide id="22" orient="horz" pos="527" userDrawn="1">
          <p15:clr>
            <a:srgbClr val="A4A3A4"/>
          </p15:clr>
        </p15:guide>
        <p15:guide id="23" orient="horz" pos="3952" userDrawn="1">
          <p15:clr>
            <a:srgbClr val="A4A3A4"/>
          </p15:clr>
        </p15:guide>
        <p15:guide id="24" orient="horz" pos="4088" userDrawn="1">
          <p15:clr>
            <a:srgbClr val="A4A3A4"/>
          </p15:clr>
        </p15:guide>
        <p15:guide id="25" orient="horz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ta Quiroga" initials="MQ" lastIdx="5" clrIdx="0">
    <p:extLst>
      <p:ext uri="{19B8F6BF-5375-455C-9EA6-DF929625EA0E}">
        <p15:presenceInfo xmlns:p15="http://schemas.microsoft.com/office/powerpoint/2012/main" userId="Marta Quirog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6370" autoAdjust="0"/>
  </p:normalViewPr>
  <p:slideViewPr>
    <p:cSldViewPr snapToGrid="0" showGuides="1">
      <p:cViewPr varScale="1">
        <p:scale>
          <a:sx n="112" d="100"/>
          <a:sy n="112" d="100"/>
        </p:scale>
        <p:origin x="492" y="102"/>
      </p:cViewPr>
      <p:guideLst>
        <p:guide pos="7219"/>
        <p:guide pos="461"/>
        <p:guide orient="horz" pos="346"/>
        <p:guide pos="619"/>
        <p:guide pos="7061"/>
        <p:guide orient="horz" pos="686"/>
        <p:guide orient="horz" pos="1026"/>
        <p:guide pos="3840"/>
        <p:guide pos="3681"/>
        <p:guide pos="3999"/>
        <p:guide orient="horz" pos="2387"/>
        <p:guide pos="2683"/>
        <p:guide pos="2797"/>
        <p:guide pos="4997"/>
        <p:guide pos="4883"/>
        <p:guide orient="horz" pos="1185"/>
        <p:guide orient="horz" pos="3793"/>
        <p:guide orient="horz" pos="527"/>
        <p:guide orient="horz" pos="3952"/>
        <p:guide orient="horz" pos="4088"/>
        <p:guide orient="horz" pos="216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8.emf"/></Relationships>
</file>

<file path=ppt/diagrams/_rels/drawing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40.emf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EC5B2-EB24-4B9F-B9D8-96CC923F3A4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8074F987-EDB7-4499-846F-161ACFF1F307}">
      <dgm:prSet phldrT="[Texto]" custT="1"/>
      <dgm:spPr>
        <a:solidFill>
          <a:srgbClr val="00868C"/>
        </a:solidFill>
      </dgm:spPr>
      <dgm:t>
        <a:bodyPr/>
        <a:lstStyle/>
        <a:p>
          <a:r>
            <a:rPr lang="es-ES" altLang="es-ES" sz="2000" noProof="0" dirty="0" smtClean="0">
              <a:solidFill>
                <a:schemeClr val="bg1"/>
              </a:solidFill>
              <a:latin typeface="+mn-lt"/>
            </a:rPr>
            <a:t>ÁREAS DE ACTUACIÓN </a:t>
          </a:r>
          <a:r>
            <a:rPr lang="en-GB" altLang="es-ES" sz="2000" noProof="0" dirty="0" smtClean="0">
              <a:solidFill>
                <a:schemeClr val="bg1"/>
              </a:solidFill>
              <a:latin typeface="+mn-lt"/>
            </a:rPr>
            <a:t>:</a:t>
          </a:r>
          <a:endParaRPr lang="en-GB" sz="2000" noProof="0" dirty="0">
            <a:solidFill>
              <a:schemeClr val="bg1"/>
            </a:solidFill>
            <a:latin typeface="+mn-lt"/>
          </a:endParaRPr>
        </a:p>
      </dgm:t>
    </dgm:pt>
    <dgm:pt modelId="{7089E9E4-93B2-4803-8B31-70E7DFE3D56B}" type="parTrans" cxnId="{459F0173-EB1E-4297-80BD-6ADD5E74E056}">
      <dgm:prSet/>
      <dgm:spPr/>
      <dgm:t>
        <a:bodyPr/>
        <a:lstStyle/>
        <a:p>
          <a:endParaRPr lang="en-GB" sz="2000" noProof="0" dirty="0">
            <a:latin typeface="+mn-lt"/>
          </a:endParaRPr>
        </a:p>
      </dgm:t>
    </dgm:pt>
    <dgm:pt modelId="{99559644-99A7-43D0-B557-923EF5F084EF}" type="sibTrans" cxnId="{459F0173-EB1E-4297-80BD-6ADD5E74E056}">
      <dgm:prSet/>
      <dgm:spPr/>
      <dgm:t>
        <a:bodyPr/>
        <a:lstStyle/>
        <a:p>
          <a:endParaRPr lang="en-GB" sz="2000" noProof="0" dirty="0">
            <a:latin typeface="+mn-lt"/>
          </a:endParaRPr>
        </a:p>
      </dgm:t>
    </dgm:pt>
    <dgm:pt modelId="{41E4F996-CC4D-4FF7-82AC-1B68527EDE01}">
      <dgm:prSet custT="1"/>
      <dgm:spPr>
        <a:ln>
          <a:solidFill>
            <a:srgbClr val="00868C"/>
          </a:solidFill>
        </a:ln>
      </dgm:spPr>
      <dgm:t>
        <a:bodyPr/>
        <a:lstStyle/>
        <a:p>
          <a:r>
            <a:rPr lang="es-ES" altLang="es-ES" sz="20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Transformación de los métodos productivos para mejorar su eficiencia.</a:t>
          </a:r>
          <a:endParaRPr lang="en-GB" altLang="es-ES" sz="2000" noProof="0" dirty="0">
            <a:solidFill>
              <a:schemeClr val="tx1">
                <a:lumMod val="65000"/>
                <a:lumOff val="35000"/>
              </a:schemeClr>
            </a:solidFill>
            <a:latin typeface="+mn-lt"/>
          </a:endParaRPr>
        </a:p>
      </dgm:t>
    </dgm:pt>
    <dgm:pt modelId="{BA7A94E1-C133-468E-8DDD-680A51B6CA32}" type="parTrans" cxnId="{384A9D7E-F61E-4B99-ABBD-1843F25C8C7D}">
      <dgm:prSet/>
      <dgm:spPr/>
      <dgm:t>
        <a:bodyPr/>
        <a:lstStyle/>
        <a:p>
          <a:endParaRPr lang="en-GB" sz="2000" noProof="0" dirty="0">
            <a:latin typeface="+mn-lt"/>
          </a:endParaRPr>
        </a:p>
      </dgm:t>
    </dgm:pt>
    <dgm:pt modelId="{56D8B12F-9D03-4303-A911-57BE2DA1608E}" type="sibTrans" cxnId="{384A9D7E-F61E-4B99-ABBD-1843F25C8C7D}">
      <dgm:prSet/>
      <dgm:spPr/>
      <dgm:t>
        <a:bodyPr/>
        <a:lstStyle/>
        <a:p>
          <a:endParaRPr lang="en-GB" sz="2000" noProof="0" dirty="0">
            <a:latin typeface="+mn-lt"/>
          </a:endParaRPr>
        </a:p>
      </dgm:t>
    </dgm:pt>
    <dgm:pt modelId="{DE6ADB82-5151-43B8-B51E-A832E34586E7}">
      <dgm:prSet custT="1"/>
      <dgm:spPr/>
      <dgm:t>
        <a:bodyPr/>
        <a:lstStyle/>
        <a:p>
          <a:r>
            <a:rPr lang="es-ES" altLang="es-ES" sz="20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Desarrollo de nuevos esquemas de la logística de la planta.</a:t>
          </a:r>
        </a:p>
      </dgm:t>
    </dgm:pt>
    <dgm:pt modelId="{71564466-96C6-4DBF-B990-8868FD2748C2}" type="parTrans" cxnId="{13CA985F-3BC3-43E7-A9BF-9E5FC0B9D7AF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02E90989-E4B1-444C-82C0-1B07FA4E6ED1}" type="sibTrans" cxnId="{13CA985F-3BC3-43E7-A9BF-9E5FC0B9D7AF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2909AEF1-6250-42CA-9264-F6D7CE2B4FB2}">
      <dgm:prSet custT="1"/>
      <dgm:spPr/>
      <dgm:t>
        <a:bodyPr/>
        <a:lstStyle/>
        <a:p>
          <a:r>
            <a:rPr lang="es-ES" altLang="es-ES" sz="20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Automatización de los procesos productivos.</a:t>
          </a:r>
        </a:p>
      </dgm:t>
    </dgm:pt>
    <dgm:pt modelId="{B430A8A4-33D7-4590-A930-9343A03A8AA8}" type="parTrans" cxnId="{C4A78EFF-42E4-4538-87E6-5A39BB0954CA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08855666-0258-497C-9700-F54F621694A4}" type="sibTrans" cxnId="{C4A78EFF-42E4-4538-87E6-5A39BB0954CA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FE0CA1D0-3637-405A-8792-4D78FBF6243C}">
      <dgm:prSet custT="1"/>
      <dgm:spPr/>
      <dgm:t>
        <a:bodyPr/>
        <a:lstStyle/>
        <a:p>
          <a:r>
            <a:rPr lang="es-ES" altLang="es-ES" sz="20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Desarrollo de herramientas y dispositivos TIC específicos para ingeniería, producción y gestión del conocimiento.  </a:t>
          </a:r>
        </a:p>
      </dgm:t>
    </dgm:pt>
    <dgm:pt modelId="{0CE060DE-61EA-469D-810B-EE4B9D81B800}" type="parTrans" cxnId="{7D028A08-0268-4BD0-B27B-965D043D847C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834CFBD4-E410-4FB7-A6F4-737F594F18C5}" type="sibTrans" cxnId="{7D028A08-0268-4BD0-B27B-965D043D847C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4FD84E1B-DDA5-4513-8B8D-765CEC994177}">
      <dgm:prSet custT="1"/>
      <dgm:spPr/>
      <dgm:t>
        <a:bodyPr/>
        <a:lstStyle/>
        <a:p>
          <a:r>
            <a:rPr lang="es-ES" altLang="es-ES" sz="20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Transferencia de los nuevos desarrollos a la cadena de suministro.</a:t>
          </a:r>
        </a:p>
      </dgm:t>
    </dgm:pt>
    <dgm:pt modelId="{147767BE-3246-498A-B62D-AC7BF12333B4}" type="parTrans" cxnId="{9B374870-1F08-4C54-8442-477C0F2BDF57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79C8B7EB-889E-47F5-B0D3-6E8F374BCFDC}" type="sibTrans" cxnId="{9B374870-1F08-4C54-8442-477C0F2BDF57}">
      <dgm:prSet/>
      <dgm:spPr/>
      <dgm:t>
        <a:bodyPr/>
        <a:lstStyle/>
        <a:p>
          <a:endParaRPr lang="es-ES" sz="2000">
            <a:latin typeface="+mn-lt"/>
          </a:endParaRPr>
        </a:p>
      </dgm:t>
    </dgm:pt>
    <dgm:pt modelId="{B69C0F76-87E0-40B4-8089-C635AE7FA16D}" type="pres">
      <dgm:prSet presAssocID="{1F6EC5B2-EB24-4B9F-B9D8-96CC923F3A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4A02E5B-DA98-4D7A-9C8D-C78FB65B9CBE}" type="pres">
      <dgm:prSet presAssocID="{8074F987-EDB7-4499-846F-161ACFF1F307}" presName="parentLin" presStyleCnt="0"/>
      <dgm:spPr/>
    </dgm:pt>
    <dgm:pt modelId="{313D16BA-9ACF-4F48-91EF-970F76578741}" type="pres">
      <dgm:prSet presAssocID="{8074F987-EDB7-4499-846F-161ACFF1F307}" presName="parentLeftMargin" presStyleLbl="node1" presStyleIdx="0" presStyleCnt="1"/>
      <dgm:spPr/>
      <dgm:t>
        <a:bodyPr/>
        <a:lstStyle/>
        <a:p>
          <a:endParaRPr lang="es-ES_tradnl"/>
        </a:p>
      </dgm:t>
    </dgm:pt>
    <dgm:pt modelId="{013FA18C-1423-483B-AE45-34378EEDA2E4}" type="pres">
      <dgm:prSet presAssocID="{8074F987-EDB7-4499-846F-161ACFF1F307}" presName="parentText" presStyleLbl="node1" presStyleIdx="0" presStyleCnt="1" custScaleY="34695" custLinFactNeighborX="-15302">
        <dgm:presLayoutVars>
          <dgm:chMax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297BC2E-8620-4DAF-AB47-CF285C7FA179}" type="pres">
      <dgm:prSet presAssocID="{8074F987-EDB7-4499-846F-161ACFF1F307}" presName="negativeSpace" presStyleCnt="0"/>
      <dgm:spPr/>
    </dgm:pt>
    <dgm:pt modelId="{F88EC3E9-FA45-4C03-880C-9C16A1E89085}" type="pres">
      <dgm:prSet presAssocID="{8074F987-EDB7-4499-846F-161ACFF1F307}" presName="childText" presStyleLbl="conFgAcc1" presStyleIdx="0" presStyleCnt="1" custScaleY="96319" custLinFactNeighborX="-12334" custLinFactNeighborY="-84088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384A9D7E-F61E-4B99-ABBD-1843F25C8C7D}" srcId="{8074F987-EDB7-4499-846F-161ACFF1F307}" destId="{41E4F996-CC4D-4FF7-82AC-1B68527EDE01}" srcOrd="0" destOrd="0" parTransId="{BA7A94E1-C133-468E-8DDD-680A51B6CA32}" sibTransId="{56D8B12F-9D03-4303-A911-57BE2DA1608E}"/>
    <dgm:cxn modelId="{74CF39DC-4635-492E-8E3F-F672E0619338}" type="presOf" srcId="{1F6EC5B2-EB24-4B9F-B9D8-96CC923F3A47}" destId="{B69C0F76-87E0-40B4-8089-C635AE7FA16D}" srcOrd="0" destOrd="0" presId="urn:microsoft.com/office/officeart/2005/8/layout/list1"/>
    <dgm:cxn modelId="{3A819120-A867-4181-9B21-56BFC72CC2BE}" type="presOf" srcId="{DE6ADB82-5151-43B8-B51E-A832E34586E7}" destId="{F88EC3E9-FA45-4C03-880C-9C16A1E89085}" srcOrd="0" destOrd="1" presId="urn:microsoft.com/office/officeart/2005/8/layout/list1"/>
    <dgm:cxn modelId="{13CA985F-3BC3-43E7-A9BF-9E5FC0B9D7AF}" srcId="{8074F987-EDB7-4499-846F-161ACFF1F307}" destId="{DE6ADB82-5151-43B8-B51E-A832E34586E7}" srcOrd="1" destOrd="0" parTransId="{71564466-96C6-4DBF-B990-8868FD2748C2}" sibTransId="{02E90989-E4B1-444C-82C0-1B07FA4E6ED1}"/>
    <dgm:cxn modelId="{C4A78EFF-42E4-4538-87E6-5A39BB0954CA}" srcId="{8074F987-EDB7-4499-846F-161ACFF1F307}" destId="{2909AEF1-6250-42CA-9264-F6D7CE2B4FB2}" srcOrd="2" destOrd="0" parTransId="{B430A8A4-33D7-4590-A930-9343A03A8AA8}" sibTransId="{08855666-0258-497C-9700-F54F621694A4}"/>
    <dgm:cxn modelId="{9B374870-1F08-4C54-8442-477C0F2BDF57}" srcId="{8074F987-EDB7-4499-846F-161ACFF1F307}" destId="{4FD84E1B-DDA5-4513-8B8D-765CEC994177}" srcOrd="4" destOrd="0" parTransId="{147767BE-3246-498A-B62D-AC7BF12333B4}" sibTransId="{79C8B7EB-889E-47F5-B0D3-6E8F374BCFDC}"/>
    <dgm:cxn modelId="{D868B23A-2A92-4E32-B7A1-D09780E54A6D}" type="presOf" srcId="{2909AEF1-6250-42CA-9264-F6D7CE2B4FB2}" destId="{F88EC3E9-FA45-4C03-880C-9C16A1E89085}" srcOrd="0" destOrd="2" presId="urn:microsoft.com/office/officeart/2005/8/layout/list1"/>
    <dgm:cxn modelId="{459F0173-EB1E-4297-80BD-6ADD5E74E056}" srcId="{1F6EC5B2-EB24-4B9F-B9D8-96CC923F3A47}" destId="{8074F987-EDB7-4499-846F-161ACFF1F307}" srcOrd="0" destOrd="0" parTransId="{7089E9E4-93B2-4803-8B31-70E7DFE3D56B}" sibTransId="{99559644-99A7-43D0-B557-923EF5F084EF}"/>
    <dgm:cxn modelId="{1A9EE40F-BB19-41FB-BA4B-74AC72A3F1EA}" type="presOf" srcId="{8074F987-EDB7-4499-846F-161ACFF1F307}" destId="{013FA18C-1423-483B-AE45-34378EEDA2E4}" srcOrd="1" destOrd="0" presId="urn:microsoft.com/office/officeart/2005/8/layout/list1"/>
    <dgm:cxn modelId="{C9908C87-6CB9-478A-8213-650A4C2CC940}" type="presOf" srcId="{8074F987-EDB7-4499-846F-161ACFF1F307}" destId="{313D16BA-9ACF-4F48-91EF-970F76578741}" srcOrd="0" destOrd="0" presId="urn:microsoft.com/office/officeart/2005/8/layout/list1"/>
    <dgm:cxn modelId="{BF494A50-7ED0-41BA-916F-5DD6C34D7E0F}" type="presOf" srcId="{41E4F996-CC4D-4FF7-82AC-1B68527EDE01}" destId="{F88EC3E9-FA45-4C03-880C-9C16A1E89085}" srcOrd="0" destOrd="0" presId="urn:microsoft.com/office/officeart/2005/8/layout/list1"/>
    <dgm:cxn modelId="{7D028A08-0268-4BD0-B27B-965D043D847C}" srcId="{8074F987-EDB7-4499-846F-161ACFF1F307}" destId="{FE0CA1D0-3637-405A-8792-4D78FBF6243C}" srcOrd="3" destOrd="0" parTransId="{0CE060DE-61EA-469D-810B-EE4B9D81B800}" sibTransId="{834CFBD4-E410-4FB7-A6F4-737F594F18C5}"/>
    <dgm:cxn modelId="{23475E2C-1B70-497E-8CF7-453E70D10559}" type="presOf" srcId="{4FD84E1B-DDA5-4513-8B8D-765CEC994177}" destId="{F88EC3E9-FA45-4C03-880C-9C16A1E89085}" srcOrd="0" destOrd="4" presId="urn:microsoft.com/office/officeart/2005/8/layout/list1"/>
    <dgm:cxn modelId="{D5C4DA68-BF25-4F4C-8040-857C826A5525}" type="presOf" srcId="{FE0CA1D0-3637-405A-8792-4D78FBF6243C}" destId="{F88EC3E9-FA45-4C03-880C-9C16A1E89085}" srcOrd="0" destOrd="3" presId="urn:microsoft.com/office/officeart/2005/8/layout/list1"/>
    <dgm:cxn modelId="{D3E536AA-ADDE-4ABD-8B12-5F042A93E2A1}" type="presParOf" srcId="{B69C0F76-87E0-40B4-8089-C635AE7FA16D}" destId="{94A02E5B-DA98-4D7A-9C8D-C78FB65B9CBE}" srcOrd="0" destOrd="0" presId="urn:microsoft.com/office/officeart/2005/8/layout/list1"/>
    <dgm:cxn modelId="{B86AAF0D-9054-4BD1-9D58-522CA49AA596}" type="presParOf" srcId="{94A02E5B-DA98-4D7A-9C8D-C78FB65B9CBE}" destId="{313D16BA-9ACF-4F48-91EF-970F76578741}" srcOrd="0" destOrd="0" presId="urn:microsoft.com/office/officeart/2005/8/layout/list1"/>
    <dgm:cxn modelId="{ED1EE376-0231-4D43-8391-F1C3C85D0F70}" type="presParOf" srcId="{94A02E5B-DA98-4D7A-9C8D-C78FB65B9CBE}" destId="{013FA18C-1423-483B-AE45-34378EEDA2E4}" srcOrd="1" destOrd="0" presId="urn:microsoft.com/office/officeart/2005/8/layout/list1"/>
    <dgm:cxn modelId="{8391C80B-CFC9-4488-89AE-F28D90FE550A}" type="presParOf" srcId="{B69C0F76-87E0-40B4-8089-C635AE7FA16D}" destId="{1297BC2E-8620-4DAF-AB47-CF285C7FA179}" srcOrd="1" destOrd="0" presId="urn:microsoft.com/office/officeart/2005/8/layout/list1"/>
    <dgm:cxn modelId="{4233B779-2E14-439B-963D-6887D83619B4}" type="presParOf" srcId="{B69C0F76-87E0-40B4-8089-C635AE7FA16D}" destId="{F88EC3E9-FA45-4C03-880C-9C16A1E89085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0F4643-34F1-284A-8957-FD2EA66E904D}" type="doc">
      <dgm:prSet loTypeId="urn:microsoft.com/office/officeart/2005/8/layout/pLis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BEE932FF-09B1-064C-BC9E-57D8EA6ECFED}">
      <dgm:prSet phldrT="[Texto]" custT="1"/>
      <dgm:spPr/>
      <dgm:t>
        <a:bodyPr/>
        <a:lstStyle/>
        <a:p>
          <a:r>
            <a:rPr lang="es-ES" sz="1400" dirty="0" smtClean="0">
              <a:solidFill>
                <a:schemeClr val="tx1">
                  <a:lumMod val="65000"/>
                  <a:lumOff val="35000"/>
                </a:schemeClr>
              </a:solidFill>
            </a:rPr>
            <a:t>Modelado y simulación de procesos en el astillero</a:t>
          </a:r>
        </a:p>
        <a:p>
          <a:endParaRPr lang="es-ES_tradnl" sz="14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81763792-1B45-E04C-9D33-AB2A6B8D0274}" type="parTrans" cxnId="{829426DF-C01F-C74A-97FB-33272C762477}">
      <dgm:prSet/>
      <dgm:spPr/>
      <dgm:t>
        <a:bodyPr/>
        <a:lstStyle/>
        <a:p>
          <a:endParaRPr lang="es-ES_tradnl"/>
        </a:p>
      </dgm:t>
    </dgm:pt>
    <dgm:pt modelId="{F6F704F6-DE3A-C84D-8F69-7C972FBBE2F1}" type="sibTrans" cxnId="{829426DF-C01F-C74A-97FB-33272C762477}">
      <dgm:prSet/>
      <dgm:spPr/>
      <dgm:t>
        <a:bodyPr/>
        <a:lstStyle/>
        <a:p>
          <a:endParaRPr lang="es-ES_tradnl"/>
        </a:p>
      </dgm:t>
    </dgm:pt>
    <dgm:pt modelId="{6B57C9D5-2136-3449-8BF0-A37BABE8F0DF}">
      <dgm:prSet phldrT="[Texto]" custT="1"/>
      <dgm:spPr/>
      <dgm:t>
        <a:bodyPr/>
        <a:lstStyle/>
        <a:p>
          <a:r>
            <a:rPr lang="es-ES" sz="1400" dirty="0" smtClean="0">
              <a:solidFill>
                <a:schemeClr val="tx1">
                  <a:lumMod val="65000"/>
                  <a:lumOff val="35000"/>
                </a:schemeClr>
              </a:solidFill>
            </a:rPr>
            <a:t>Sistemas de información en planta y realidad aumentada</a:t>
          </a:r>
        </a:p>
        <a:p>
          <a:endParaRPr lang="es-ES_tradnl" sz="1400" dirty="0">
            <a:solidFill>
              <a:schemeClr val="tx1">
                <a:lumMod val="65000"/>
                <a:lumOff val="35000"/>
              </a:schemeClr>
            </a:solidFill>
          </a:endParaRPr>
        </a:p>
      </dgm:t>
    </dgm:pt>
    <dgm:pt modelId="{6507BECD-F538-0243-AC4B-85BF6EF005B5}" type="parTrans" cxnId="{310A092E-02C9-604B-B34C-C25A6AA2FA47}">
      <dgm:prSet/>
      <dgm:spPr/>
      <dgm:t>
        <a:bodyPr/>
        <a:lstStyle/>
        <a:p>
          <a:endParaRPr lang="es-ES_tradnl"/>
        </a:p>
      </dgm:t>
    </dgm:pt>
    <dgm:pt modelId="{E4A60E75-95A2-B348-AB21-C78F7BB9E26A}" type="sibTrans" cxnId="{310A092E-02C9-604B-B34C-C25A6AA2FA47}">
      <dgm:prSet/>
      <dgm:spPr/>
      <dgm:t>
        <a:bodyPr/>
        <a:lstStyle/>
        <a:p>
          <a:endParaRPr lang="es-ES_tradnl"/>
        </a:p>
      </dgm:t>
    </dgm:pt>
    <dgm:pt modelId="{C6D575B9-9228-A847-93D6-289AF18EA5D0}" type="pres">
      <dgm:prSet presAssocID="{C30F4643-34F1-284A-8957-FD2EA66E904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4BE11045-3917-994E-88B8-92FF3993D666}" type="pres">
      <dgm:prSet presAssocID="{BEE932FF-09B1-064C-BC9E-57D8EA6ECFED}" presName="compNode" presStyleCnt="0"/>
      <dgm:spPr/>
    </dgm:pt>
    <dgm:pt modelId="{9DD9A284-BD26-7B46-918F-70ACD6984FE7}" type="pres">
      <dgm:prSet presAssocID="{BEE932FF-09B1-064C-BC9E-57D8EA6ECFED}" presName="pictRect" presStyleLbl="node1" presStyleIdx="0" presStyleCnt="2" custScaleX="155627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36B48140-A62E-9348-8116-9DCB5205FDA2}" type="pres">
      <dgm:prSet presAssocID="{BEE932FF-09B1-064C-BC9E-57D8EA6ECFED}" presName="textRect" presStyleLbl="revTx" presStyleIdx="0" presStyleCnt="2" custScaleX="17251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F463606-FFAC-7145-9043-E746781F19A8}" type="pres">
      <dgm:prSet presAssocID="{F6F704F6-DE3A-C84D-8F69-7C972FBBE2F1}" presName="sibTrans" presStyleLbl="sibTrans2D1" presStyleIdx="0" presStyleCnt="0"/>
      <dgm:spPr/>
      <dgm:t>
        <a:bodyPr/>
        <a:lstStyle/>
        <a:p>
          <a:endParaRPr lang="es-ES_tradnl"/>
        </a:p>
      </dgm:t>
    </dgm:pt>
    <dgm:pt modelId="{A5C69A15-8580-8641-8B14-12E6969F0D1E}" type="pres">
      <dgm:prSet presAssocID="{6B57C9D5-2136-3449-8BF0-A37BABE8F0DF}" presName="compNode" presStyleCnt="0"/>
      <dgm:spPr/>
    </dgm:pt>
    <dgm:pt modelId="{2460227F-55DC-F14C-BBCA-77787CD2538B}" type="pres">
      <dgm:prSet presAssocID="{6B57C9D5-2136-3449-8BF0-A37BABE8F0DF}" presName="pictRect" presStyleLbl="node1" presStyleIdx="1" presStyleCnt="2" custScaleX="157032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s-ES_tradnl"/>
        </a:p>
      </dgm:t>
    </dgm:pt>
    <dgm:pt modelId="{03E71DB0-A1D0-0C49-A61D-89D4971C40DA}" type="pres">
      <dgm:prSet presAssocID="{6B57C9D5-2136-3449-8BF0-A37BABE8F0DF}" presName="textRect" presStyleLbl="revTx" presStyleIdx="1" presStyleCnt="2" custScaleX="156209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BEBB0AFD-F036-4B59-806B-2D0AB89FBCAB}" type="presOf" srcId="{F6F704F6-DE3A-C84D-8F69-7C972FBBE2F1}" destId="{4F463606-FFAC-7145-9043-E746781F19A8}" srcOrd="0" destOrd="0" presId="urn:microsoft.com/office/officeart/2005/8/layout/pList1"/>
    <dgm:cxn modelId="{829426DF-C01F-C74A-97FB-33272C762477}" srcId="{C30F4643-34F1-284A-8957-FD2EA66E904D}" destId="{BEE932FF-09B1-064C-BC9E-57D8EA6ECFED}" srcOrd="0" destOrd="0" parTransId="{81763792-1B45-E04C-9D33-AB2A6B8D0274}" sibTransId="{F6F704F6-DE3A-C84D-8F69-7C972FBBE2F1}"/>
    <dgm:cxn modelId="{D8B1C243-DAE9-4736-919C-C9B109151978}" type="presOf" srcId="{BEE932FF-09B1-064C-BC9E-57D8EA6ECFED}" destId="{36B48140-A62E-9348-8116-9DCB5205FDA2}" srcOrd="0" destOrd="0" presId="urn:microsoft.com/office/officeart/2005/8/layout/pList1"/>
    <dgm:cxn modelId="{310A092E-02C9-604B-B34C-C25A6AA2FA47}" srcId="{C30F4643-34F1-284A-8957-FD2EA66E904D}" destId="{6B57C9D5-2136-3449-8BF0-A37BABE8F0DF}" srcOrd="1" destOrd="0" parTransId="{6507BECD-F538-0243-AC4B-85BF6EF005B5}" sibTransId="{E4A60E75-95A2-B348-AB21-C78F7BB9E26A}"/>
    <dgm:cxn modelId="{5ECB114A-2CFC-4C86-8795-0F15DECB6299}" type="presOf" srcId="{C30F4643-34F1-284A-8957-FD2EA66E904D}" destId="{C6D575B9-9228-A847-93D6-289AF18EA5D0}" srcOrd="0" destOrd="0" presId="urn:microsoft.com/office/officeart/2005/8/layout/pList1"/>
    <dgm:cxn modelId="{5A0F877B-E85B-4A85-AE97-9C35624E9A8D}" type="presOf" srcId="{6B57C9D5-2136-3449-8BF0-A37BABE8F0DF}" destId="{03E71DB0-A1D0-0C49-A61D-89D4971C40DA}" srcOrd="0" destOrd="0" presId="urn:microsoft.com/office/officeart/2005/8/layout/pList1"/>
    <dgm:cxn modelId="{F379E706-F829-4ABE-8EA2-381B15F00C70}" type="presParOf" srcId="{C6D575B9-9228-A847-93D6-289AF18EA5D0}" destId="{4BE11045-3917-994E-88B8-92FF3993D666}" srcOrd="0" destOrd="0" presId="urn:microsoft.com/office/officeart/2005/8/layout/pList1"/>
    <dgm:cxn modelId="{1AB24A1C-A118-4AC8-836B-28F3C0684257}" type="presParOf" srcId="{4BE11045-3917-994E-88B8-92FF3993D666}" destId="{9DD9A284-BD26-7B46-918F-70ACD6984FE7}" srcOrd="0" destOrd="0" presId="urn:microsoft.com/office/officeart/2005/8/layout/pList1"/>
    <dgm:cxn modelId="{55600FAE-FA1B-4000-82A6-442E2985E51B}" type="presParOf" srcId="{4BE11045-3917-994E-88B8-92FF3993D666}" destId="{36B48140-A62E-9348-8116-9DCB5205FDA2}" srcOrd="1" destOrd="0" presId="urn:microsoft.com/office/officeart/2005/8/layout/pList1"/>
    <dgm:cxn modelId="{81712E6B-B511-4761-93A1-B5928536E216}" type="presParOf" srcId="{C6D575B9-9228-A847-93D6-289AF18EA5D0}" destId="{4F463606-FFAC-7145-9043-E746781F19A8}" srcOrd="1" destOrd="0" presId="urn:microsoft.com/office/officeart/2005/8/layout/pList1"/>
    <dgm:cxn modelId="{ED7DC926-4FE6-4820-8285-5643CECA5CCE}" type="presParOf" srcId="{C6D575B9-9228-A847-93D6-289AF18EA5D0}" destId="{A5C69A15-8580-8641-8B14-12E6969F0D1E}" srcOrd="2" destOrd="0" presId="urn:microsoft.com/office/officeart/2005/8/layout/pList1"/>
    <dgm:cxn modelId="{A09F7830-60F6-405C-B54F-3F15580DE58B}" type="presParOf" srcId="{A5C69A15-8580-8641-8B14-12E6969F0D1E}" destId="{2460227F-55DC-F14C-BBCA-77787CD2538B}" srcOrd="0" destOrd="0" presId="urn:microsoft.com/office/officeart/2005/8/layout/pList1"/>
    <dgm:cxn modelId="{8D6139DA-AEB4-48DA-B8CB-D06976F38BFB}" type="presParOf" srcId="{A5C69A15-8580-8641-8B14-12E6969F0D1E}" destId="{03E71DB0-A1D0-0C49-A61D-89D4971C40D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1A3E94-7BE8-C241-A31C-8E3D9FE7BF24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D00E1DFC-D1B4-E24D-9DFC-96DEC60466FB}">
      <dgm:prSet phldrT="[Texto]" custT="1"/>
      <dgm:spPr>
        <a:solidFill>
          <a:srgbClr val="00868C"/>
        </a:solidFill>
        <a:ln>
          <a:noFill/>
        </a:ln>
      </dgm:spPr>
      <dgm:t>
        <a:bodyPr/>
        <a:lstStyle/>
        <a:p>
          <a:r>
            <a:rPr lang="es-ES" sz="1800" noProof="0" dirty="0" smtClean="0">
              <a:solidFill>
                <a:schemeClr val="bg1"/>
              </a:solidFill>
              <a:cs typeface="Arial" pitchFamily="34" charset="0"/>
            </a:rPr>
            <a:t>Sistema integral de gestión de la información</a:t>
          </a:r>
          <a:endParaRPr lang="en-GB" sz="1800" noProof="0" dirty="0" smtClean="0">
            <a:solidFill>
              <a:schemeClr val="bg1"/>
            </a:solidFill>
            <a:cs typeface="Arial" pitchFamily="34" charset="0"/>
          </a:endParaRPr>
        </a:p>
      </dgm:t>
    </dgm:pt>
    <dgm:pt modelId="{0BD67C51-B586-8C4D-AFD6-9CF4C7C53715}" type="parTrans" cxnId="{F6F6FCAA-9AF6-8442-8B0A-9429C1013625}">
      <dgm:prSet/>
      <dgm:spPr/>
      <dgm:t>
        <a:bodyPr/>
        <a:lstStyle/>
        <a:p>
          <a:endParaRPr lang="es-ES_tradnl"/>
        </a:p>
      </dgm:t>
    </dgm:pt>
    <dgm:pt modelId="{CD17887F-2DA6-774B-81DC-0CD61FB00517}" type="sibTrans" cxnId="{F6F6FCAA-9AF6-8442-8B0A-9429C1013625}">
      <dgm:prSet/>
      <dgm:spPr/>
      <dgm:t>
        <a:bodyPr/>
        <a:lstStyle/>
        <a:p>
          <a:endParaRPr lang="es-ES_tradnl"/>
        </a:p>
      </dgm:t>
    </dgm:pt>
    <dgm:pt modelId="{46495AEF-D7F9-5142-A308-DA6E1145DBB4}">
      <dgm:prSet phldrT="[Texto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r>
            <a:rPr lang="es-ES_tradnl" dirty="0" smtClean="0"/>
            <a:t> </a:t>
          </a:r>
          <a:endParaRPr lang="es-ES_tradnl" dirty="0"/>
        </a:p>
      </dgm:t>
    </dgm:pt>
    <dgm:pt modelId="{C1A534A5-1BC8-5E48-8908-BF6FF0930FA6}" type="parTrans" cxnId="{01BDF291-A959-FF40-B115-D1A23CFB714B}">
      <dgm:prSet/>
      <dgm:spPr>
        <a:solidFill>
          <a:srgbClr val="00868C"/>
        </a:solidFill>
        <a:ln>
          <a:noFill/>
        </a:ln>
      </dgm:spPr>
      <dgm:t>
        <a:bodyPr/>
        <a:lstStyle/>
        <a:p>
          <a:endParaRPr lang="es-ES_tradnl"/>
        </a:p>
      </dgm:t>
    </dgm:pt>
    <dgm:pt modelId="{24AC0BBA-AC7F-DA45-A7DA-4CD18633E6BF}" type="sibTrans" cxnId="{01BDF291-A959-FF40-B115-D1A23CFB714B}">
      <dgm:prSet/>
      <dgm:spPr/>
      <dgm:t>
        <a:bodyPr/>
        <a:lstStyle/>
        <a:p>
          <a:endParaRPr lang="es-ES_tradnl"/>
        </a:p>
      </dgm:t>
    </dgm:pt>
    <dgm:pt modelId="{46A18EF1-EE45-0B43-AAED-F10844A2C959}">
      <dgm:prSet phldrT="[Texto]"/>
      <dgm:spPr/>
      <dgm:t>
        <a:bodyPr/>
        <a:lstStyle/>
        <a:p>
          <a:endParaRPr lang="es-ES_tradnl" dirty="0"/>
        </a:p>
      </dgm:t>
    </dgm:pt>
    <dgm:pt modelId="{2AA58FB1-A33B-BF41-8832-7EA16C1B4E62}" type="parTrans" cxnId="{3170E3E8-CD29-D449-AA5B-9400EB4AB7E1}">
      <dgm:prSet/>
      <dgm:spPr/>
      <dgm:t>
        <a:bodyPr/>
        <a:lstStyle/>
        <a:p>
          <a:endParaRPr lang="es-ES_tradnl"/>
        </a:p>
      </dgm:t>
    </dgm:pt>
    <dgm:pt modelId="{946B7441-306C-F248-BD29-EF9364A8E094}" type="sibTrans" cxnId="{3170E3E8-CD29-D449-AA5B-9400EB4AB7E1}">
      <dgm:prSet/>
      <dgm:spPr/>
      <dgm:t>
        <a:bodyPr/>
        <a:lstStyle/>
        <a:p>
          <a:endParaRPr lang="es-ES_tradnl"/>
        </a:p>
      </dgm:t>
    </dgm:pt>
    <dgm:pt modelId="{A1030DBB-5CF4-1D4D-ACD8-5F4C4C83DDC0}">
      <dgm:prSet phldrT="[Texto]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r>
            <a:rPr lang="es-ES_tradnl" dirty="0" smtClean="0"/>
            <a:t> </a:t>
          </a:r>
          <a:endParaRPr lang="es-ES_tradnl" dirty="0"/>
        </a:p>
      </dgm:t>
    </dgm:pt>
    <dgm:pt modelId="{5E244BA4-CF38-B144-84B8-25387EEA88C2}" type="parTrans" cxnId="{B7BE69EA-0029-EE4D-AF4E-8A2DAD656090}">
      <dgm:prSet/>
      <dgm:spPr>
        <a:solidFill>
          <a:srgbClr val="00868C"/>
        </a:solidFill>
        <a:ln>
          <a:noFill/>
        </a:ln>
      </dgm:spPr>
      <dgm:t>
        <a:bodyPr/>
        <a:lstStyle/>
        <a:p>
          <a:endParaRPr lang="es-ES_tradnl"/>
        </a:p>
      </dgm:t>
    </dgm:pt>
    <dgm:pt modelId="{F908C150-5812-6F43-8803-FA21E28BAC6B}" type="sibTrans" cxnId="{B7BE69EA-0029-EE4D-AF4E-8A2DAD656090}">
      <dgm:prSet/>
      <dgm:spPr/>
      <dgm:t>
        <a:bodyPr/>
        <a:lstStyle/>
        <a:p>
          <a:endParaRPr lang="es-ES_tradnl"/>
        </a:p>
      </dgm:t>
    </dgm:pt>
    <dgm:pt modelId="{06A59F53-F96B-4F41-B049-0616915B6AB1}" type="pres">
      <dgm:prSet presAssocID="{B91A3E94-7BE8-C241-A31C-8E3D9FE7BF2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92D04B7D-D5E5-DA44-B72A-B8423D954152}" type="pres">
      <dgm:prSet presAssocID="{D00E1DFC-D1B4-E24D-9DFC-96DEC60466FB}" presName="centerShape" presStyleLbl="node0" presStyleIdx="0" presStyleCnt="1" custScaleX="270087"/>
      <dgm:spPr/>
      <dgm:t>
        <a:bodyPr/>
        <a:lstStyle/>
        <a:p>
          <a:endParaRPr lang="es-ES_tradnl"/>
        </a:p>
      </dgm:t>
    </dgm:pt>
    <dgm:pt modelId="{EEDB0CF7-7DDB-B946-B3BF-354A5676AC9D}" type="pres">
      <dgm:prSet presAssocID="{C1A534A5-1BC8-5E48-8908-BF6FF0930FA6}" presName="parTrans" presStyleLbl="bgSibTrans2D1" presStyleIdx="0" presStyleCnt="2" custLinFactNeighborX="3678" custLinFactNeighborY="-25538"/>
      <dgm:spPr/>
      <dgm:t>
        <a:bodyPr/>
        <a:lstStyle/>
        <a:p>
          <a:endParaRPr lang="es-ES_tradnl"/>
        </a:p>
      </dgm:t>
    </dgm:pt>
    <dgm:pt modelId="{4FA8C5F5-AA86-DE43-B274-72CAF8A5F86B}" type="pres">
      <dgm:prSet presAssocID="{46495AEF-D7F9-5142-A308-DA6E1145DBB4}" presName="node" presStyleLbl="node1" presStyleIdx="0" presStyleCnt="2" custScaleX="191675" custRadScaleRad="222014" custRadScaleInc="-2133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47723A0B-FC1C-EE47-A7BD-4320B2176860}" type="pres">
      <dgm:prSet presAssocID="{5E244BA4-CF38-B144-84B8-25387EEA88C2}" presName="parTrans" presStyleLbl="bgSibTrans2D1" presStyleIdx="1" presStyleCnt="2" custLinFactNeighborX="-16" custLinFactNeighborY="-21165"/>
      <dgm:spPr/>
      <dgm:t>
        <a:bodyPr/>
        <a:lstStyle/>
        <a:p>
          <a:endParaRPr lang="es-ES_tradnl"/>
        </a:p>
      </dgm:t>
    </dgm:pt>
    <dgm:pt modelId="{39C819F0-9D4A-7B49-A32B-16DB76DC4A57}" type="pres">
      <dgm:prSet presAssocID="{A1030DBB-5CF4-1D4D-ACD8-5F4C4C83DDC0}" presName="node" presStyleLbl="node1" presStyleIdx="1" presStyleCnt="2" custScaleX="182726" custRadScaleRad="214689" custRadScaleInc="22925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CFC685F6-4CD9-497D-9B2E-807BD4B72746}" type="presOf" srcId="{46495AEF-D7F9-5142-A308-DA6E1145DBB4}" destId="{4FA8C5F5-AA86-DE43-B274-72CAF8A5F86B}" srcOrd="0" destOrd="0" presId="urn:microsoft.com/office/officeart/2005/8/layout/radial4"/>
    <dgm:cxn modelId="{5E25FA63-9923-41C2-B600-400236BF5D45}" type="presOf" srcId="{C1A534A5-1BC8-5E48-8908-BF6FF0930FA6}" destId="{EEDB0CF7-7DDB-B946-B3BF-354A5676AC9D}" srcOrd="0" destOrd="0" presId="urn:microsoft.com/office/officeart/2005/8/layout/radial4"/>
    <dgm:cxn modelId="{F6F6FCAA-9AF6-8442-8B0A-9429C1013625}" srcId="{B91A3E94-7BE8-C241-A31C-8E3D9FE7BF24}" destId="{D00E1DFC-D1B4-E24D-9DFC-96DEC60466FB}" srcOrd="0" destOrd="0" parTransId="{0BD67C51-B586-8C4D-AFD6-9CF4C7C53715}" sibTransId="{CD17887F-2DA6-774B-81DC-0CD61FB00517}"/>
    <dgm:cxn modelId="{3170E3E8-CD29-D449-AA5B-9400EB4AB7E1}" srcId="{B91A3E94-7BE8-C241-A31C-8E3D9FE7BF24}" destId="{46A18EF1-EE45-0B43-AAED-F10844A2C959}" srcOrd="1" destOrd="0" parTransId="{2AA58FB1-A33B-BF41-8832-7EA16C1B4E62}" sibTransId="{946B7441-306C-F248-BD29-EF9364A8E094}"/>
    <dgm:cxn modelId="{839933CE-F385-421F-8A0B-963A1D0B11C2}" type="presOf" srcId="{B91A3E94-7BE8-C241-A31C-8E3D9FE7BF24}" destId="{06A59F53-F96B-4F41-B049-0616915B6AB1}" srcOrd="0" destOrd="0" presId="urn:microsoft.com/office/officeart/2005/8/layout/radial4"/>
    <dgm:cxn modelId="{D5B2A7EB-62C5-4AFA-8ACC-10D397C96F44}" type="presOf" srcId="{D00E1DFC-D1B4-E24D-9DFC-96DEC60466FB}" destId="{92D04B7D-D5E5-DA44-B72A-B8423D954152}" srcOrd="0" destOrd="0" presId="urn:microsoft.com/office/officeart/2005/8/layout/radial4"/>
    <dgm:cxn modelId="{9A1989FB-C198-4E5E-B9AC-8DB660C87CC5}" type="presOf" srcId="{5E244BA4-CF38-B144-84B8-25387EEA88C2}" destId="{47723A0B-FC1C-EE47-A7BD-4320B2176860}" srcOrd="0" destOrd="0" presId="urn:microsoft.com/office/officeart/2005/8/layout/radial4"/>
    <dgm:cxn modelId="{936B915E-3CE1-40C1-9DC6-233F7B773F85}" type="presOf" srcId="{A1030DBB-5CF4-1D4D-ACD8-5F4C4C83DDC0}" destId="{39C819F0-9D4A-7B49-A32B-16DB76DC4A57}" srcOrd="0" destOrd="0" presId="urn:microsoft.com/office/officeart/2005/8/layout/radial4"/>
    <dgm:cxn modelId="{01BDF291-A959-FF40-B115-D1A23CFB714B}" srcId="{D00E1DFC-D1B4-E24D-9DFC-96DEC60466FB}" destId="{46495AEF-D7F9-5142-A308-DA6E1145DBB4}" srcOrd="0" destOrd="0" parTransId="{C1A534A5-1BC8-5E48-8908-BF6FF0930FA6}" sibTransId="{24AC0BBA-AC7F-DA45-A7DA-4CD18633E6BF}"/>
    <dgm:cxn modelId="{B7BE69EA-0029-EE4D-AF4E-8A2DAD656090}" srcId="{D00E1DFC-D1B4-E24D-9DFC-96DEC60466FB}" destId="{A1030DBB-5CF4-1D4D-ACD8-5F4C4C83DDC0}" srcOrd="1" destOrd="0" parTransId="{5E244BA4-CF38-B144-84B8-25387EEA88C2}" sibTransId="{F908C150-5812-6F43-8803-FA21E28BAC6B}"/>
    <dgm:cxn modelId="{6C6BB483-44C1-4EB8-BE69-76FB76A7AB31}" type="presParOf" srcId="{06A59F53-F96B-4F41-B049-0616915B6AB1}" destId="{92D04B7D-D5E5-DA44-B72A-B8423D954152}" srcOrd="0" destOrd="0" presId="urn:microsoft.com/office/officeart/2005/8/layout/radial4"/>
    <dgm:cxn modelId="{3B1B6B9A-D728-46D6-8E2B-CA91F1BDE480}" type="presParOf" srcId="{06A59F53-F96B-4F41-B049-0616915B6AB1}" destId="{EEDB0CF7-7DDB-B946-B3BF-354A5676AC9D}" srcOrd="1" destOrd="0" presId="urn:microsoft.com/office/officeart/2005/8/layout/radial4"/>
    <dgm:cxn modelId="{84AD4FA1-7369-4A7C-B58A-A1D6E456ACBF}" type="presParOf" srcId="{06A59F53-F96B-4F41-B049-0616915B6AB1}" destId="{4FA8C5F5-AA86-DE43-B274-72CAF8A5F86B}" srcOrd="2" destOrd="0" presId="urn:microsoft.com/office/officeart/2005/8/layout/radial4"/>
    <dgm:cxn modelId="{5568182C-B134-4CB7-9462-283FD8F2E2A9}" type="presParOf" srcId="{06A59F53-F96B-4F41-B049-0616915B6AB1}" destId="{47723A0B-FC1C-EE47-A7BD-4320B2176860}" srcOrd="3" destOrd="0" presId="urn:microsoft.com/office/officeart/2005/8/layout/radial4"/>
    <dgm:cxn modelId="{F246F149-3110-4421-8B34-1751741A9689}" type="presParOf" srcId="{06A59F53-F96B-4F41-B049-0616915B6AB1}" destId="{39C819F0-9D4A-7B49-A32B-16DB76DC4A57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EC3E9-FA45-4C03-880C-9C16A1E89085}">
      <dsp:nvSpPr>
        <dsp:cNvPr id="0" name=""/>
        <dsp:cNvSpPr/>
      </dsp:nvSpPr>
      <dsp:spPr>
        <a:xfrm>
          <a:off x="0" y="0"/>
          <a:ext cx="10990741" cy="250612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rgbClr val="00868C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004" tIns="499872" rIns="853004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Transformación de los métodos productivos para mejorar su eficiencia.</a:t>
          </a:r>
          <a:endParaRPr lang="en-GB" altLang="es-ES" sz="2000" kern="1200" noProof="0" dirty="0">
            <a:solidFill>
              <a:schemeClr val="tx1">
                <a:lumMod val="65000"/>
                <a:lumOff val="35000"/>
              </a:schemeClr>
            </a:solidFill>
            <a:latin typeface="+mn-lt"/>
          </a:endParaRP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Desarrollo de nuevos esquemas de la logística de la planta.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Automatización de los procesos productivos.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Desarrollo de herramientas y dispositivos TIC específicos para ingeniería, producción y gestión del conocimiento.  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rPr>
            <a:t>Transferencia de los nuevos desarrollos a la cadena de suministro.</a:t>
          </a:r>
        </a:p>
      </dsp:txBody>
      <dsp:txXfrm>
        <a:off x="0" y="0"/>
        <a:ext cx="10990741" cy="2506124"/>
      </dsp:txXfrm>
    </dsp:sp>
    <dsp:sp modelId="{013FA18C-1423-483B-AE45-34378EEDA2E4}">
      <dsp:nvSpPr>
        <dsp:cNvPr id="0" name=""/>
        <dsp:cNvSpPr/>
      </dsp:nvSpPr>
      <dsp:spPr>
        <a:xfrm>
          <a:off x="465446" y="137283"/>
          <a:ext cx="7693518" cy="286774"/>
        </a:xfrm>
        <a:prstGeom prst="roundRect">
          <a:avLst/>
        </a:prstGeom>
        <a:solidFill>
          <a:srgbClr val="00868C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90797" tIns="0" rIns="290797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altLang="es-ES" sz="2000" kern="1200" noProof="0" dirty="0" smtClean="0">
              <a:solidFill>
                <a:schemeClr val="bg1"/>
              </a:solidFill>
              <a:latin typeface="+mn-lt"/>
            </a:rPr>
            <a:t>ÁREAS DE ACTUACIÓN </a:t>
          </a:r>
          <a:r>
            <a:rPr lang="en-GB" altLang="es-ES" sz="2000" kern="1200" noProof="0" dirty="0" smtClean="0">
              <a:solidFill>
                <a:schemeClr val="bg1"/>
              </a:solidFill>
              <a:latin typeface="+mn-lt"/>
            </a:rPr>
            <a:t>:</a:t>
          </a:r>
          <a:endParaRPr lang="en-GB" sz="2000" kern="1200" noProof="0" dirty="0">
            <a:solidFill>
              <a:schemeClr val="bg1"/>
            </a:solidFill>
            <a:latin typeface="+mn-lt"/>
          </a:endParaRPr>
        </a:p>
      </dsp:txBody>
      <dsp:txXfrm>
        <a:off x="479445" y="151282"/>
        <a:ext cx="7665520" cy="2587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D9A284-BD26-7B46-918F-70ACD6984FE7}">
      <dsp:nvSpPr>
        <dsp:cNvPr id="0" name=""/>
        <dsp:cNvSpPr/>
      </dsp:nvSpPr>
      <dsp:spPr>
        <a:xfrm>
          <a:off x="1397249" y="727"/>
          <a:ext cx="2542704" cy="1125719"/>
        </a:xfrm>
        <a:prstGeom prst="round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6B48140-A62E-9348-8116-9DCB5205FDA2}">
      <dsp:nvSpPr>
        <dsp:cNvPr id="0" name=""/>
        <dsp:cNvSpPr/>
      </dsp:nvSpPr>
      <dsp:spPr>
        <a:xfrm>
          <a:off x="1259287" y="1126446"/>
          <a:ext cx="2818627" cy="606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Modelado y simulación de procesos en el astillero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1259287" y="1126446"/>
        <a:ext cx="2818627" cy="606156"/>
      </dsp:txXfrm>
    </dsp:sp>
    <dsp:sp modelId="{2460227F-55DC-F14C-BBCA-77787CD2538B}">
      <dsp:nvSpPr>
        <dsp:cNvPr id="0" name=""/>
        <dsp:cNvSpPr/>
      </dsp:nvSpPr>
      <dsp:spPr>
        <a:xfrm>
          <a:off x="4241368" y="727"/>
          <a:ext cx="2565659" cy="1125719"/>
        </a:xfrm>
        <a:prstGeom prst="round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3E71DB0-A1D0-0C49-A61D-89D4971C40DA}">
      <dsp:nvSpPr>
        <dsp:cNvPr id="0" name=""/>
        <dsp:cNvSpPr/>
      </dsp:nvSpPr>
      <dsp:spPr>
        <a:xfrm>
          <a:off x="4248091" y="1126446"/>
          <a:ext cx="2552213" cy="60615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>
              <a:solidFill>
                <a:schemeClr val="tx1">
                  <a:lumMod val="65000"/>
                  <a:lumOff val="35000"/>
                </a:schemeClr>
              </a:solidFill>
            </a:rPr>
            <a:t>Sistemas de información en planta y realidad aumentada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1400" kern="1200" dirty="0">
            <a:solidFill>
              <a:schemeClr val="tx1">
                <a:lumMod val="65000"/>
                <a:lumOff val="35000"/>
              </a:schemeClr>
            </a:solidFill>
          </a:endParaRPr>
        </a:p>
      </dsp:txBody>
      <dsp:txXfrm>
        <a:off x="4248091" y="1126446"/>
        <a:ext cx="2552213" cy="6061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04B7D-D5E5-DA44-B72A-B8423D954152}">
      <dsp:nvSpPr>
        <dsp:cNvPr id="0" name=""/>
        <dsp:cNvSpPr/>
      </dsp:nvSpPr>
      <dsp:spPr>
        <a:xfrm>
          <a:off x="3214426" y="653790"/>
          <a:ext cx="2789949" cy="1032981"/>
        </a:xfrm>
        <a:prstGeom prst="ellipse">
          <a:avLst/>
        </a:prstGeom>
        <a:solidFill>
          <a:srgbClr val="00868C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noProof="0" dirty="0" smtClean="0">
              <a:solidFill>
                <a:schemeClr val="bg1"/>
              </a:solidFill>
              <a:cs typeface="Arial" pitchFamily="34" charset="0"/>
            </a:rPr>
            <a:t>Sistema integral de gestión de la información</a:t>
          </a:r>
          <a:endParaRPr lang="en-GB" sz="1800" kern="1200" noProof="0" dirty="0" smtClean="0">
            <a:solidFill>
              <a:schemeClr val="bg1"/>
            </a:solidFill>
            <a:cs typeface="Arial" pitchFamily="34" charset="0"/>
          </a:endParaRPr>
        </a:p>
      </dsp:txBody>
      <dsp:txXfrm>
        <a:off x="3623005" y="805067"/>
        <a:ext cx="1972791" cy="730427"/>
      </dsp:txXfrm>
    </dsp:sp>
    <dsp:sp modelId="{EEDB0CF7-7DDB-B946-B3BF-354A5676AC9D}">
      <dsp:nvSpPr>
        <dsp:cNvPr id="0" name=""/>
        <dsp:cNvSpPr/>
      </dsp:nvSpPr>
      <dsp:spPr>
        <a:xfrm rot="11701867">
          <a:off x="1747112" y="394356"/>
          <a:ext cx="1729031" cy="294399"/>
        </a:xfrm>
        <a:prstGeom prst="leftArrow">
          <a:avLst>
            <a:gd name="adj1" fmla="val 60000"/>
            <a:gd name="adj2" fmla="val 50000"/>
          </a:avLst>
        </a:prstGeom>
        <a:solidFill>
          <a:srgbClr val="00868C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A8C5F5-AA86-DE43-B274-72CAF8A5F86B}">
      <dsp:nvSpPr>
        <dsp:cNvPr id="0" name=""/>
        <dsp:cNvSpPr/>
      </dsp:nvSpPr>
      <dsp:spPr>
        <a:xfrm>
          <a:off x="772613" y="0"/>
          <a:ext cx="1880969" cy="7850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100" kern="1200" dirty="0" smtClean="0"/>
            <a:t> </a:t>
          </a:r>
          <a:endParaRPr lang="es-ES_tradnl" sz="4100" kern="1200" dirty="0"/>
        </a:p>
      </dsp:txBody>
      <dsp:txXfrm>
        <a:off x="795607" y="22994"/>
        <a:ext cx="1834981" cy="739078"/>
      </dsp:txXfrm>
    </dsp:sp>
    <dsp:sp modelId="{47723A0B-FC1C-EE47-A7BD-4320B2176860}">
      <dsp:nvSpPr>
        <dsp:cNvPr id="0" name=""/>
        <dsp:cNvSpPr/>
      </dsp:nvSpPr>
      <dsp:spPr>
        <a:xfrm rot="20737950">
          <a:off x="5822804" y="440930"/>
          <a:ext cx="1631521" cy="294399"/>
        </a:xfrm>
        <a:prstGeom prst="leftArrow">
          <a:avLst>
            <a:gd name="adj1" fmla="val 60000"/>
            <a:gd name="adj2" fmla="val 50000"/>
          </a:avLst>
        </a:prstGeom>
        <a:solidFill>
          <a:srgbClr val="00868C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C819F0-9D4A-7B49-A32B-16DB76DC4A57}">
      <dsp:nvSpPr>
        <dsp:cNvPr id="0" name=""/>
        <dsp:cNvSpPr/>
      </dsp:nvSpPr>
      <dsp:spPr>
        <a:xfrm>
          <a:off x="6532498" y="55484"/>
          <a:ext cx="1793149" cy="785066"/>
        </a:xfrm>
        <a:prstGeom prst="roundRect">
          <a:avLst>
            <a:gd name="adj" fmla="val 10000"/>
          </a:avLst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8105" tIns="78105" rIns="78105" bIns="78105" numCol="1" spcCol="1270" anchor="ctr" anchorCtr="0">
          <a:noAutofit/>
        </a:bodyPr>
        <a:lstStyle/>
        <a:p>
          <a:pPr lvl="0" algn="ctr" defTabSz="1822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4100" kern="1200" dirty="0" smtClean="0"/>
            <a:t> </a:t>
          </a:r>
          <a:endParaRPr lang="es-ES_tradnl" sz="4100" kern="1200" dirty="0"/>
        </a:p>
      </dsp:txBody>
      <dsp:txXfrm>
        <a:off x="6555492" y="78478"/>
        <a:ext cx="1747161" cy="73907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4754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84754"/>
          </a:xfrm>
          <a:prstGeom prst="rect">
            <a:avLst/>
          </a:prstGeom>
        </p:spPr>
        <p:txBody>
          <a:bodyPr vert="horz" lIns="94531" tIns="47265" rIns="94531" bIns="47265" rtlCol="0"/>
          <a:lstStyle>
            <a:lvl1pPr algn="r">
              <a:defRPr sz="1200"/>
            </a:lvl1pPr>
          </a:lstStyle>
          <a:p>
            <a:fld id="{0094A71D-5207-4DEB-B4F7-2669FBEBAF33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544513" y="1208088"/>
            <a:ext cx="5794375" cy="3260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531" tIns="47265" rIns="94531" bIns="47265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8182" y="4649609"/>
            <a:ext cx="5505450" cy="3804225"/>
          </a:xfrm>
          <a:prstGeom prst="rect">
            <a:avLst/>
          </a:prstGeom>
        </p:spPr>
        <p:txBody>
          <a:bodyPr vert="horz" lIns="94531" tIns="47265" rIns="94531" bIns="47265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176772"/>
            <a:ext cx="2982119" cy="48475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98102" y="9176772"/>
            <a:ext cx="2982119" cy="484753"/>
          </a:xfrm>
          <a:prstGeom prst="rect">
            <a:avLst/>
          </a:prstGeom>
        </p:spPr>
        <p:txBody>
          <a:bodyPr vert="horz" lIns="94531" tIns="47265" rIns="94531" bIns="47265" rtlCol="0" anchor="b"/>
          <a:lstStyle>
            <a:lvl1pPr algn="r">
              <a:defRPr sz="1200"/>
            </a:lvl1pPr>
          </a:lstStyle>
          <a:p>
            <a:fld id="{75B37D1E-84DA-4442-A2FC-2FE4D3C2D7D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3760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1024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74360" indent="-297831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91323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67852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144381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62091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309744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573969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4050498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422F4495-F38A-C34D-A3D4-BA7D4F4D2A56}" type="slidenum">
              <a:rPr lang="es-ES_tradnl" altLang="es-ES_tradnl"/>
              <a:pPr/>
              <a:t>3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3390028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DD3ED142-CF08-E544-8AB8-C709DD3174E5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14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19818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3072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74360" indent="-297831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91323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67852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144381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62091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309744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573969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4050498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BFF6A706-68C2-9E49-99A2-43C06EAC5C08}" type="slidenum">
              <a:rPr lang="es-ES_tradnl" altLang="es-ES_tradnl"/>
              <a:pPr/>
              <a:t>15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21836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277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3277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2282E7FA-3748-EB4B-BBF1-9D8775906A49}" type="slidenum">
              <a:rPr lang="es-ES_tradnl" altLang="es-ES">
                <a:solidFill>
                  <a:srgbClr val="000000"/>
                </a:solidFill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16</a:t>
            </a:fld>
            <a:endParaRPr lang="es-ES_tradnl" altLang="es-ES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8070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481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3482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A2C2CEC3-76BA-3A4A-B129-4C6B58AAAF63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17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9866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686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>
                <a:latin typeface="Lucida Sans" charset="0"/>
              </a:rPr>
              <a:t>Descripción!</a:t>
            </a:r>
          </a:p>
        </p:txBody>
      </p:sp>
      <p:sp>
        <p:nvSpPr>
          <p:cNvPr id="3686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8D4CBE34-33C8-6643-BAC2-EED3BA70F8E4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18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0111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525" y="781050"/>
            <a:ext cx="6940550" cy="39052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891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3891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4C562B04-2271-3441-9009-328ED86BF30C}" type="slidenum">
              <a:rPr lang="es-ES_tradnl" altLang="es-ES">
                <a:solidFill>
                  <a:srgbClr val="000000"/>
                </a:solidFill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19</a:t>
            </a:fld>
            <a:endParaRPr lang="es-ES_tradnl" altLang="es-ES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9350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6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409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343A89E8-6665-9D4A-B39A-0B68E73DDBBC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20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9689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301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4301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470F0F6A-0905-6E40-BB00-FCBA81501724}" type="slidenum">
              <a:rPr lang="es-ES_tradnl" altLang="es-ES">
                <a:solidFill>
                  <a:srgbClr val="000000"/>
                </a:solidFill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21</a:t>
            </a:fld>
            <a:endParaRPr lang="es-ES_tradnl" altLang="es-ES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7152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505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4506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E6E4FFE9-F9F5-4040-9094-B96484BE2769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22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325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710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4710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BA611034-FD87-5045-AD4B-C7C0281DAC71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23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4763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9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1229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6374A5BA-2ED9-9942-9386-D0B16361EA70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4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39210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74360" indent="-297831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91323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67852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144381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62091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309744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573969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4050498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16298F1F-76F2-6A47-B793-0789F1A65AE1}" type="slidenum">
              <a:rPr lang="es-ES_tradnl" altLang="es-ES_tradnl"/>
              <a:pPr/>
              <a:t>24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3002741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49042" indent="-288093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52373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13322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074271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535220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2996169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457118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3918067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16298F1F-76F2-6A47-B793-0789F1A65AE1}" type="slidenum">
              <a:rPr lang="es-ES_tradnl" altLang="es-ES_tradnl"/>
              <a:pPr/>
              <a:t>25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27145358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49042" indent="-288093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52373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13322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074271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535220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2996169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457118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3918067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16298F1F-76F2-6A47-B793-0789F1A65AE1}" type="slidenum">
              <a:rPr lang="es-ES_tradnl" altLang="es-ES_tradnl"/>
              <a:pPr/>
              <a:t>26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325695063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49042" indent="-288093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52373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13322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074271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535220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2996169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457118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3918067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16298F1F-76F2-6A47-B793-0789F1A65AE1}" type="slidenum">
              <a:rPr lang="es-ES_tradnl" altLang="es-ES_tradnl"/>
              <a:pPr/>
              <a:t>27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172533304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4915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_tradnl" sz="1100" dirty="0">
              <a:latin typeface="Lucida Sans" charset="0"/>
            </a:endParaRPr>
          </a:p>
        </p:txBody>
      </p:sp>
      <p:sp>
        <p:nvSpPr>
          <p:cNvPr id="4915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49042" indent="-288093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52373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13322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074271" indent="-23047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535220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2996169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457118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3918067" indent="-2304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16298F1F-76F2-6A47-B793-0789F1A65AE1}" type="slidenum">
              <a:rPr lang="es-ES_tradnl" altLang="es-ES_tradnl"/>
              <a:pPr/>
              <a:t>28</a:t>
            </a:fld>
            <a:endParaRPr lang="es-ES_tradnl" altLang="es-ES_tradnl"/>
          </a:p>
        </p:txBody>
      </p:sp>
    </p:spTree>
    <p:extLst>
      <p:ext uri="{BB962C8B-B14F-4D97-AF65-F5344CB8AC3E}">
        <p14:creationId xmlns:p14="http://schemas.microsoft.com/office/powerpoint/2010/main" val="9018084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433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1434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02CC7FCA-9A99-6F4F-8626-B49F63E85383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5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974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38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1638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E6049721-7CC7-064E-B799-072CC77EBB64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8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636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5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18436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74360" indent="-297831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91323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67852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144381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62091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309744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573969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4050498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4035C48D-C3E8-F546-B481-981F1E82E90F}" type="slidenum">
              <a:rPr lang="es-ES_tradnl" altLang="es-ES"/>
              <a:pPr/>
              <a:t>9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274174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483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2048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74360" indent="-297831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91323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67852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144381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62091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309744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573969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4050498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5AEE0491-9DD9-0746-B4BF-E4935A04B265}" type="slidenum">
              <a:rPr lang="es-ES_tradnl" altLang="es-ES"/>
              <a:pPr/>
              <a:t>10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3977963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531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22532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1pPr>
            <a:lvl2pPr marL="774360" indent="-297831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2pPr>
            <a:lvl3pPr marL="1191323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3pPr>
            <a:lvl4pPr marL="1667852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4pPr>
            <a:lvl5pPr marL="2144381" indent="-238265"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5pPr>
            <a:lvl6pPr marL="262091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6pPr>
            <a:lvl7pPr marL="3097440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7pPr>
            <a:lvl8pPr marL="3573969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8pPr>
            <a:lvl9pPr marL="4050498" indent="-23826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charset="0"/>
                <a:ea typeface="Arial" charset="0"/>
                <a:cs typeface="Arial" charset="0"/>
              </a:defRPr>
            </a:lvl9pPr>
          </a:lstStyle>
          <a:p>
            <a:fld id="{7D384E64-C343-CB44-B009-46F3D16CDE97}" type="slidenum">
              <a:rPr lang="es-ES_tradnl" altLang="es-ES"/>
              <a:pPr/>
              <a:t>11</a:t>
            </a:fld>
            <a:endParaRPr lang="es-ES_tradnl" altLang="es-ES"/>
          </a:p>
        </p:txBody>
      </p:sp>
    </p:spTree>
    <p:extLst>
      <p:ext uri="{BB962C8B-B14F-4D97-AF65-F5344CB8AC3E}">
        <p14:creationId xmlns:p14="http://schemas.microsoft.com/office/powerpoint/2010/main" val="1573780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9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 dirty="0">
              <a:latin typeface="Lucida Sans" charset="0"/>
            </a:endParaRPr>
          </a:p>
        </p:txBody>
      </p:sp>
      <p:sp>
        <p:nvSpPr>
          <p:cNvPr id="24580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0E20E1C1-2E1A-564C-A930-0E91A14DFAD9}" type="slidenum">
              <a:rPr lang="es-ES_tradnl" altLang="es-ES"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12</a:t>
            </a:fld>
            <a:endParaRPr lang="es-ES_tradnl" altLang="es-ES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98393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7" name="2 Marcador de notas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es-ES" altLang="es-ES">
              <a:latin typeface="Lucida Sans" charset="0"/>
            </a:endParaRPr>
          </a:p>
        </p:txBody>
      </p:sp>
      <p:sp>
        <p:nvSpPr>
          <p:cNvPr id="26628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1pPr>
            <a:lvl2pPr marL="774360" indent="-297831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2pPr>
            <a:lvl3pPr marL="1191323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3pPr>
            <a:lvl4pPr marL="1667852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4pPr>
            <a:lvl5pPr marL="2144381" indent="-238265">
              <a:spcBef>
                <a:spcPct val="30000"/>
              </a:spcBef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5pPr>
            <a:lvl6pPr marL="262091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6pPr>
            <a:lvl7pPr marL="3097440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7pPr>
            <a:lvl8pPr marL="3573969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8pPr>
            <a:lvl9pPr marL="4050498" indent="-23826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Lucida Sans" charset="0"/>
                <a:sym typeface="Lucida Sans" charset="0"/>
              </a:defRPr>
            </a:lvl9pPr>
          </a:lstStyle>
          <a:p>
            <a:pPr>
              <a:spcBef>
                <a:spcPct val="0"/>
              </a:spcBef>
            </a:pPr>
            <a:fld id="{FA6FA3D2-FE8B-0346-981F-5414256588AF}" type="slidenum">
              <a:rPr lang="es-ES_tradnl" altLang="es-ES">
                <a:solidFill>
                  <a:srgbClr val="000000"/>
                </a:solidFill>
                <a:ea typeface="Arial" charset="0"/>
                <a:cs typeface="Arial" charset="0"/>
              </a:rPr>
              <a:pPr>
                <a:spcBef>
                  <a:spcPct val="0"/>
                </a:spcBef>
              </a:pPr>
              <a:t>13</a:t>
            </a:fld>
            <a:endParaRPr lang="es-ES_tradnl" altLang="es-ES">
              <a:solidFill>
                <a:srgbClr val="000000"/>
              </a:solidFill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8884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s centra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B913-21DE-48C9-869D-1B4218D35EF8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87" y="6273635"/>
            <a:ext cx="1740077" cy="224549"/>
          </a:xfrm>
          <a:prstGeom prst="rect">
            <a:avLst/>
          </a:prstGeom>
        </p:spPr>
      </p:pic>
      <p:grpSp>
        <p:nvGrpSpPr>
          <p:cNvPr id="8" name="Grupo 7"/>
          <p:cNvGrpSpPr/>
          <p:nvPr userDrawn="1"/>
        </p:nvGrpSpPr>
        <p:grpSpPr>
          <a:xfrm>
            <a:off x="7662091" y="6267761"/>
            <a:ext cx="1392703" cy="219219"/>
            <a:chOff x="6791529" y="6015514"/>
            <a:chExt cx="1392703" cy="219219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5247" y="6015647"/>
              <a:ext cx="208985" cy="219086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1529" y="6015514"/>
              <a:ext cx="1046533" cy="213444"/>
            </a:xfrm>
            <a:prstGeom prst="rect">
              <a:avLst/>
            </a:prstGeom>
          </p:spPr>
        </p:pic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4" y="6273800"/>
            <a:ext cx="863599" cy="215900"/>
          </a:xfrm>
          <a:prstGeom prst="rect">
            <a:avLst/>
          </a:prstGeom>
        </p:spPr>
      </p:pic>
      <p:grpSp>
        <p:nvGrpSpPr>
          <p:cNvPr id="13" name="Grupo 12"/>
          <p:cNvGrpSpPr/>
          <p:nvPr userDrawn="1"/>
        </p:nvGrpSpPr>
        <p:grpSpPr>
          <a:xfrm>
            <a:off x="731838" y="6273635"/>
            <a:ext cx="1580140" cy="225541"/>
            <a:chOff x="731838" y="6273635"/>
            <a:chExt cx="1580140" cy="225541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528" y="6273635"/>
              <a:ext cx="464450" cy="218292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38" y="6273800"/>
              <a:ext cx="964107" cy="225376"/>
            </a:xfrm>
            <a:prstGeom prst="rect">
              <a:avLst/>
            </a:prstGeom>
          </p:spPr>
        </p:pic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CF1B3-8B19-470F-8FBE-311AF247F228}" type="slidenum">
              <a:rPr lang="es-ES" smtClean="0"/>
              <a:t>‹Nº›</a:t>
            </a:fld>
            <a:endParaRPr lang="es-ES"/>
          </a:p>
        </p:txBody>
      </p:sp>
      <p:pic>
        <p:nvPicPr>
          <p:cNvPr id="17" name="Imagen 16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329" y="836613"/>
            <a:ext cx="884834" cy="291971"/>
          </a:xfrm>
          <a:prstGeom prst="rect">
            <a:avLst/>
          </a:prstGeom>
        </p:spPr>
      </p:pic>
      <p:sp>
        <p:nvSpPr>
          <p:cNvPr id="16" name="Rectángulo 15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631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a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6B913-21DE-48C9-869D-1B4218D35EF8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687" y="6273635"/>
            <a:ext cx="1740077" cy="224549"/>
          </a:xfrm>
          <a:prstGeom prst="rect">
            <a:avLst/>
          </a:prstGeom>
        </p:spPr>
      </p:pic>
      <p:grpSp>
        <p:nvGrpSpPr>
          <p:cNvPr id="8" name="Grupo 7"/>
          <p:cNvGrpSpPr/>
          <p:nvPr userDrawn="1"/>
        </p:nvGrpSpPr>
        <p:grpSpPr>
          <a:xfrm>
            <a:off x="7662091" y="6267761"/>
            <a:ext cx="1392703" cy="219219"/>
            <a:chOff x="6791529" y="6015514"/>
            <a:chExt cx="1392703" cy="219219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75247" y="6015647"/>
              <a:ext cx="208985" cy="219086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1529" y="6015514"/>
              <a:ext cx="1046533" cy="213444"/>
            </a:xfrm>
            <a:prstGeom prst="rect">
              <a:avLst/>
            </a:prstGeom>
          </p:spPr>
        </p:pic>
      </p:grpSp>
      <p:pic>
        <p:nvPicPr>
          <p:cNvPr id="12" name="Imagen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564" y="6273800"/>
            <a:ext cx="863599" cy="215900"/>
          </a:xfrm>
          <a:prstGeom prst="rect">
            <a:avLst/>
          </a:prstGeom>
        </p:spPr>
      </p:pic>
      <p:grpSp>
        <p:nvGrpSpPr>
          <p:cNvPr id="13" name="Grupo 12"/>
          <p:cNvGrpSpPr/>
          <p:nvPr userDrawn="1"/>
        </p:nvGrpSpPr>
        <p:grpSpPr>
          <a:xfrm>
            <a:off x="731838" y="6273635"/>
            <a:ext cx="1580140" cy="225541"/>
            <a:chOff x="731838" y="6273635"/>
            <a:chExt cx="1580140" cy="225541"/>
          </a:xfrm>
        </p:grpSpPr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7528" y="6273635"/>
              <a:ext cx="464450" cy="218292"/>
            </a:xfrm>
            <a:prstGeom prst="rect">
              <a:avLst/>
            </a:prstGeom>
          </p:spPr>
        </p:pic>
        <p:pic>
          <p:nvPicPr>
            <p:cNvPr id="15" name="Imagen 1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1838" y="6273800"/>
              <a:ext cx="964107" cy="225376"/>
            </a:xfrm>
            <a:prstGeom prst="rect">
              <a:avLst/>
            </a:prstGeom>
          </p:spPr>
        </p:pic>
      </p:grp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CF1B3-8B19-470F-8FBE-311AF247F228}" type="slidenum">
              <a:rPr lang="es-ES" smtClean="0"/>
              <a:t>‹Nº›</a:t>
            </a:fld>
            <a:endParaRPr lang="es-ES"/>
          </a:p>
        </p:txBody>
      </p:sp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5329" y="836613"/>
            <a:ext cx="884834" cy="291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3590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6B913-21DE-48C9-869D-1B4218D35EF8}" type="datetimeFigureOut">
              <a:rPr lang="es-ES" smtClean="0"/>
              <a:t>28/11/2016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CF1B3-8B19-470F-8FBE-311AF247F228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68823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37.png"/><Relationship Id="rId2" Type="http://schemas.openxmlformats.org/officeDocument/2006/relationships/video" Target="file:///D:\BIBLIOTECAS\Desktop\ASTILLERO%20DEL%20FUTURO\ACTUACIONES\INFO%20EN%20PLANTA%20Y%20REALIDAD%20AUMENTADA\20160921_video_pruebas_tablets.m4v" TargetMode="External"/><Relationship Id="rId1" Type="http://schemas.microsoft.com/office/2007/relationships/media" Target="file:///D:\BIBLIOTECAS\Desktop\ASTILLERO%20DEL%20FUTURO\ACTUACIONES\INFO%20EN%20PLANTA%20Y%20REALIDAD%20AUMENTADA\20160921_video_pruebas_tablets.m4v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notesSlide" Target="../notesSlides/notesSlide1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5.png"/><Relationship Id="rId4" Type="http://schemas.openxmlformats.org/officeDocument/2006/relationships/image" Target="../media/image5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8" r="9135"/>
          <a:stretch>
            <a:fillRect/>
          </a:stretch>
        </p:blipFill>
        <p:spPr bwMode="auto">
          <a:xfrm>
            <a:off x="3163858" y="3455503"/>
            <a:ext cx="5568950" cy="281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2"/>
          <p:cNvSpPr txBox="1"/>
          <p:nvPr/>
        </p:nvSpPr>
        <p:spPr>
          <a:xfrm>
            <a:off x="0" y="1460699"/>
            <a:ext cx="12192000" cy="229319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sz="39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ASTILLERO </a:t>
            </a:r>
            <a:r>
              <a:rPr lang="es-ES" sz="39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4.0 - EL ASTILLERO DEL </a:t>
            </a:r>
            <a:r>
              <a:rPr lang="es-ES" sz="39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FUTURO</a:t>
            </a:r>
          </a:p>
          <a:p>
            <a:pPr algn="ctr"/>
            <a:endParaRPr lang="es-ES" sz="1600" dirty="0" smtClean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3200" dirty="0" err="1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en-AU" sz="32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Mixta</a:t>
            </a:r>
            <a:r>
              <a:rPr lang="en-AU" sz="3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Investigación </a:t>
            </a:r>
            <a:r>
              <a:rPr lang="en-AU" sz="32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UDC – </a:t>
            </a:r>
            <a:r>
              <a:rPr lang="en-AU" sz="3200" dirty="0" err="1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Navantia</a:t>
            </a:r>
            <a:endParaRPr lang="en-AU" sz="32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AU" sz="1867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29 </a:t>
            </a:r>
            <a:r>
              <a:rPr lang="en-AU" sz="186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n-AU" sz="1867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noviembre</a:t>
            </a:r>
            <a:r>
              <a:rPr lang="en-AU" sz="1867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AU" sz="1867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</a:t>
            </a:r>
          </a:p>
          <a:p>
            <a:pPr algn="ctr">
              <a:lnSpc>
                <a:spcPct val="150000"/>
              </a:lnSpc>
            </a:pPr>
            <a:endParaRPr lang="en-AU" sz="1867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6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Marcador de contenido"/>
          <p:cNvSpPr txBox="1">
            <a:spLocks/>
          </p:cNvSpPr>
          <p:nvPr/>
        </p:nvSpPr>
        <p:spPr bwMode="auto">
          <a:xfrm>
            <a:off x="639373" y="1787322"/>
            <a:ext cx="6249864" cy="1927427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388"/>
              </a:spcBef>
              <a:spcAft>
                <a:spcPct val="0"/>
              </a:spcAft>
              <a:defRPr sz="1600" b="1" u="sng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Ø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–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68288">
              <a:buFont typeface="Arial" panose="020B0604020202020204" pitchFamily="34" charset="0"/>
              <a:buChar char="•"/>
              <a:defRPr/>
            </a:pPr>
            <a:r>
              <a:rPr lang="es-ES" sz="1800" u="none" dirty="0">
                <a:solidFill>
                  <a:srgbClr val="00868C"/>
                </a:solidFill>
                <a:latin typeface="+mn-lt"/>
              </a:rPr>
              <a:t>Desarrollo de tecnologías de la información y comunicaciones</a:t>
            </a:r>
          </a:p>
          <a:p>
            <a:pPr marL="361950" indent="0" algn="just">
              <a:defRPr/>
            </a:pPr>
            <a:r>
              <a:rPr lang="en-U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OBJETIVO: </a:t>
            </a:r>
            <a:endParaRPr lang="en-US" sz="1800" u="none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361950" indent="0" algn="just">
              <a:defRPr/>
            </a:pPr>
            <a:r>
              <a:rPr lang="es-E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incorporar conceptos como movilidad, realidad aumentada, conectividad a través del internet de las cosas, </a:t>
            </a:r>
            <a:r>
              <a:rPr lang="es-ES" sz="1800" u="none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big</a:t>
            </a:r>
            <a:r>
              <a:rPr lang="es-E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data y nuevas tecnologías a los procesos de fabricación de buques. </a:t>
            </a:r>
            <a:endParaRPr lang="es-ES" sz="1800" u="none" dirty="0">
              <a:solidFill>
                <a:schemeClr val="tx2">
                  <a:lumMod val="75000"/>
                  <a:lumOff val="25000"/>
                </a:schemeClr>
              </a:solidFill>
              <a:latin typeface="+mn-lt"/>
            </a:endParaRP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89" r="13556"/>
          <a:stretch/>
        </p:blipFill>
        <p:spPr>
          <a:xfrm>
            <a:off x="8323544" y="1325047"/>
            <a:ext cx="3394554" cy="2172296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sp>
        <p:nvSpPr>
          <p:cNvPr id="10" name="1 Marcador de contenido"/>
          <p:cNvSpPr txBox="1">
            <a:spLocks/>
          </p:cNvSpPr>
          <p:nvPr/>
        </p:nvSpPr>
        <p:spPr bwMode="auto">
          <a:xfrm>
            <a:off x="621851" y="3835595"/>
            <a:ext cx="6267385" cy="1510959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388"/>
              </a:spcBef>
              <a:spcAft>
                <a:spcPct val="0"/>
              </a:spcAft>
              <a:defRPr sz="1600" b="1" u="sng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Ø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–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indent="0">
              <a:defRPr/>
            </a:pPr>
            <a:r>
              <a:rPr lang="en-US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TAREAS</a:t>
            </a:r>
            <a:r>
              <a:rPr lang="en-U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Información en planta y realidad aumentada (incluye proyecto piloto MES de Siemens)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Sistema integral de gestión de la información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Auto ID tuberías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621852" y="702880"/>
            <a:ext cx="108383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general </a:t>
            </a:r>
            <a:r>
              <a:rPr lang="en-AU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las </a:t>
            </a:r>
            <a:r>
              <a:rPr lang="en-AU" sz="2800" b="1" dirty="0" err="1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líneas</a:t>
            </a:r>
            <a:r>
              <a:rPr lang="en-AU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investigacion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8" name="7 Imagen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9"/>
          <a:stretch/>
        </p:blipFill>
        <p:spPr>
          <a:xfrm>
            <a:off x="7085155" y="3350712"/>
            <a:ext cx="2606040" cy="2813431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61118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Marcador de contenido"/>
          <p:cNvSpPr txBox="1">
            <a:spLocks/>
          </p:cNvSpPr>
          <p:nvPr/>
        </p:nvSpPr>
        <p:spPr bwMode="auto">
          <a:xfrm>
            <a:off x="628114" y="1787322"/>
            <a:ext cx="7269545" cy="2162377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388"/>
              </a:spcBef>
              <a:spcAft>
                <a:spcPct val="0"/>
              </a:spcAft>
              <a:defRPr sz="1600" b="1" u="sng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Ø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–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indent="-268288">
              <a:buFont typeface="Arial" panose="020B0604020202020204" pitchFamily="34" charset="0"/>
              <a:buChar char="•"/>
              <a:defRPr/>
            </a:pPr>
            <a:r>
              <a:rPr lang="es-ES" sz="1800" u="none" dirty="0">
                <a:solidFill>
                  <a:srgbClr val="00868C"/>
                </a:solidFill>
                <a:latin typeface="+mn-lt"/>
              </a:rPr>
              <a:t>Tecnologías</a:t>
            </a:r>
            <a:r>
              <a:rPr lang="en-GB" sz="1800" u="none" dirty="0">
                <a:solidFill>
                  <a:srgbClr val="00868C"/>
                </a:solidFill>
                <a:latin typeface="+mn-lt"/>
              </a:rPr>
              <a:t> </a:t>
            </a:r>
            <a:r>
              <a:rPr lang="es-ES" sz="1800" u="none" dirty="0">
                <a:solidFill>
                  <a:srgbClr val="00868C"/>
                </a:solidFill>
                <a:latin typeface="+mn-lt"/>
              </a:rPr>
              <a:t>disruptivas</a:t>
            </a:r>
          </a:p>
          <a:p>
            <a:pPr marL="361950" indent="0" algn="just">
              <a:defRPr/>
            </a:pPr>
            <a:r>
              <a:rPr lang="en-U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OBJETIVO: </a:t>
            </a:r>
          </a:p>
          <a:p>
            <a:pPr marL="361950" indent="0" algn="just">
              <a:defRPr/>
            </a:pPr>
            <a:r>
              <a:rPr lang="es-E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Esta línea se basa en la búsqueda de </a:t>
            </a:r>
            <a:r>
              <a:rPr lang="es-E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tecnologías de aplicación en el proyecto F110</a:t>
            </a:r>
            <a:r>
              <a:rPr lang="es-E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que supondrán un </a:t>
            </a:r>
            <a:r>
              <a:rPr lang="es-E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cambio radical en el diseño conceptual actual de los buques</a:t>
            </a:r>
            <a:r>
              <a:rPr lang="es-ES" sz="1800" b="0" u="none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  <a:endParaRPr lang="es-ES" sz="1800" b="0" u="none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pic>
        <p:nvPicPr>
          <p:cNvPr id="37890" name="Picture 14" descr="C:\Users\agarciamou\AppData\Local\Microsoft\Windows\Temporary Internet Files\Content.Outlook\1KFNI3F2\f-110_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4975" y="3124677"/>
            <a:ext cx="5945188" cy="2967038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1 Marcador de contenido"/>
          <p:cNvSpPr txBox="1">
            <a:spLocks/>
          </p:cNvSpPr>
          <p:nvPr/>
        </p:nvSpPr>
        <p:spPr bwMode="auto">
          <a:xfrm>
            <a:off x="621852" y="4385128"/>
            <a:ext cx="4764341" cy="1706587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defPPr>
              <a:defRPr lang="en-US"/>
            </a:defPPr>
            <a:lvl1pPr marL="373062" indent="-285750" eaLnBrk="1" hangingPunct="1">
              <a:spcBef>
                <a:spcPts val="388"/>
              </a:spcBef>
              <a:buFontTx/>
              <a:buChar char="-"/>
              <a:defRPr sz="1400" b="0" u="none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indent="-228600" eaLnBrk="1" hangingPunct="1">
              <a:spcBef>
                <a:spcPts val="388"/>
              </a:spcBef>
              <a:buClrTx/>
              <a:buFont typeface="Wingdings" panose="05000000000000000000" pitchFamily="2" charset="2"/>
              <a:buChar char="Ø"/>
              <a:defRPr sz="1600">
                <a:solidFill>
                  <a:srgbClr val="000000"/>
                </a:solidFill>
                <a:latin typeface="Cambria" panose="02040503050406030204" pitchFamily="18" charset="0"/>
              </a:defRPr>
            </a:lvl2pPr>
            <a:lvl3pPr indent="-228600" eaLnBrk="1" hangingPunct="1">
              <a:spcBef>
                <a:spcPts val="388"/>
              </a:spcBef>
              <a:buClrTx/>
              <a:buFont typeface="Arial" panose="020B0604020202020204" pitchFamily="34" charset="0"/>
              <a:buChar char="•"/>
              <a:defRPr sz="1600">
                <a:solidFill>
                  <a:srgbClr val="000000"/>
                </a:solidFill>
                <a:latin typeface="Cambria" panose="02040503050406030204" pitchFamily="18" charset="0"/>
              </a:defRPr>
            </a:lvl3pPr>
            <a:lvl4pPr marL="1376363" indent="-231775" eaLnBrk="1" hangingPunct="1">
              <a:spcBef>
                <a:spcPts val="388"/>
              </a:spcBef>
              <a:buClrTx/>
              <a:buFont typeface="Arial" panose="020B0604020202020204" pitchFamily="34" charset="0"/>
              <a:buChar char="–"/>
              <a:defRPr sz="1600">
                <a:solidFill>
                  <a:srgbClr val="000000"/>
                </a:solidFill>
                <a:latin typeface="Cambria" panose="02040503050406030204" pitchFamily="18" charset="0"/>
              </a:defRPr>
            </a:lvl4pPr>
            <a:lvl5pPr marL="2058988" indent="-230188" eaLnBrk="1" hangingPunct="1">
              <a:spcBef>
                <a:spcPts val="388"/>
              </a:spcBef>
              <a:buClrTx/>
              <a:buFont typeface="Wingdings" panose="05000000000000000000" pitchFamily="2" charset="2"/>
              <a:buChar char="§"/>
              <a:defRPr sz="1600">
                <a:solidFill>
                  <a:srgbClr val="000000"/>
                </a:solidFill>
                <a:latin typeface="Cambria" panose="02040503050406030204" pitchFamily="18" charset="0"/>
              </a:defRPr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</a:defRPr>
            </a:lvl9pPr>
          </a:lstStyle>
          <a:p>
            <a:pPr marL="87312" indent="0">
              <a:buNone/>
              <a:defRPr/>
            </a:pPr>
            <a:r>
              <a:rPr lang="en-US" sz="1800" b="1" dirty="0"/>
              <a:t>TAREAS</a:t>
            </a:r>
            <a:r>
              <a:rPr lang="en-US" sz="1800" dirty="0"/>
              <a:t>:</a:t>
            </a:r>
          </a:p>
          <a:p>
            <a:pPr>
              <a:defRPr/>
            </a:pPr>
            <a:r>
              <a:rPr lang="en-US" sz="1800" dirty="0"/>
              <a:t>Proyecto “sin cables”</a:t>
            </a:r>
          </a:p>
          <a:p>
            <a:pPr>
              <a:defRPr/>
            </a:pPr>
            <a:r>
              <a:rPr lang="en-GB" sz="1800" dirty="0"/>
              <a:t>Proyecto “</a:t>
            </a:r>
            <a:r>
              <a:rPr lang="en-GB" sz="1800" dirty="0" err="1"/>
              <a:t>adhesivos</a:t>
            </a:r>
            <a:r>
              <a:rPr lang="en-GB" sz="1800" dirty="0"/>
              <a:t>”</a:t>
            </a:r>
          </a:p>
          <a:p>
            <a:pPr>
              <a:defRPr/>
            </a:pPr>
            <a:r>
              <a:rPr lang="en-GB" sz="1800" dirty="0" err="1"/>
              <a:t>Sistemas</a:t>
            </a:r>
            <a:r>
              <a:rPr lang="en-GB" sz="1800" dirty="0"/>
              <a:t> auto-</a:t>
            </a:r>
            <a:r>
              <a:rPr lang="en-GB" sz="1800" dirty="0" err="1"/>
              <a:t>reconfigurables</a:t>
            </a:r>
            <a:endParaRPr lang="en-GB" sz="1800" dirty="0"/>
          </a:p>
        </p:txBody>
      </p:sp>
      <p:sp>
        <p:nvSpPr>
          <p:cNvPr id="8" name="TextBox 1"/>
          <p:cNvSpPr txBox="1"/>
          <p:nvPr/>
        </p:nvSpPr>
        <p:spPr>
          <a:xfrm>
            <a:off x="621852" y="694334"/>
            <a:ext cx="108383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r>
              <a:rPr lang="en-AU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general a las </a:t>
            </a:r>
            <a:r>
              <a:rPr lang="en-AU" sz="2800" b="1" dirty="0" err="1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líneas</a:t>
            </a:r>
            <a:r>
              <a:rPr lang="en-AU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investigacion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1696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"/>
          <p:cNvSpPr txBox="1"/>
          <p:nvPr/>
        </p:nvSpPr>
        <p:spPr>
          <a:xfrm>
            <a:off x="639373" y="1787323"/>
            <a:ext cx="1090878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>
                <a:solidFill>
                  <a:srgbClr val="00868C"/>
                </a:solidFill>
              </a:rPr>
              <a:t>Modelado y simulación de procesos Astillero </a:t>
            </a:r>
          </a:p>
          <a:p>
            <a:pPr algn="just">
              <a:spcAft>
                <a:spcPts val="600"/>
              </a:spcAft>
            </a:pP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objetivo es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disponer de un </a:t>
            </a:r>
            <a:r>
              <a:rPr lang="es-ES" sz="16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modelo </a:t>
            </a:r>
            <a:r>
              <a:rPr lang="es-ES" sz="1600" b="1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virtual del Astillero </a:t>
            </a:r>
            <a:r>
              <a:rPr lang="es-ES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que represente sus procesos, los caracterice cuantitativamente y establezca la relación entre ellos. </a:t>
            </a:r>
          </a:p>
          <a:p>
            <a:pPr algn="just">
              <a:spcAft>
                <a:spcPts val="600"/>
              </a:spcAft>
            </a:pPr>
            <a:r>
              <a:rPr lang="es-ES" sz="16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El </a:t>
            </a:r>
            <a:r>
              <a:rPr lang="es-ES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trabajo se ha iniciado con el desarrollo de un modelo de simulación global del astillero orientado a extraer conclusiones generales sobre el funcionamiento de la planta y los procesos con potencial de mejora.</a:t>
            </a:r>
          </a:p>
          <a:p>
            <a:pPr algn="just">
              <a:spcAft>
                <a:spcPts val="600"/>
              </a:spcAft>
            </a:pPr>
            <a:r>
              <a:rPr lang="es-ES" sz="16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Se </a:t>
            </a:r>
            <a:r>
              <a:rPr lang="es-ES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busca profundizar en el conocimiento de la planta del Astillero como un sistema de fabricación </a:t>
            </a:r>
            <a:r>
              <a:rPr lang="es-ES" sz="16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integrado</a:t>
            </a:r>
            <a:r>
              <a:rPr lang="es-ES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.</a:t>
            </a:r>
            <a:endParaRPr lang="es-ES" sz="1600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>
              <a:spcAft>
                <a:spcPts val="600"/>
              </a:spcAft>
            </a:pPr>
            <a:r>
              <a:rPr lang="es-ES" sz="16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El </a:t>
            </a:r>
            <a:r>
              <a:rPr lang="es-ES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resultado fundamental de esta línea es el desarrollo de un astillero virtual que sirve para evaluar el impacto real de los cambios propuestos en otras líneas de la UMI y como herramienta para optimizar los procesos. </a:t>
            </a:r>
          </a:p>
          <a:p>
            <a:pPr algn="just"/>
            <a:r>
              <a:rPr lang="en-AU" sz="16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  <a:endParaRPr lang="en-AU" sz="16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n-AU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</a:p>
          <a:p>
            <a:pPr algn="just"/>
            <a:r>
              <a:rPr lang="en-AU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</a:p>
          <a:p>
            <a:pPr algn="just"/>
            <a:r>
              <a:rPr lang="en-AU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</a:p>
          <a:p>
            <a:pPr algn="just"/>
            <a:endParaRPr lang="en-AU" sz="16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endParaRPr lang="en-AU" sz="16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n-AU" sz="16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/>
          <a:stretch/>
        </p:blipFill>
        <p:spPr>
          <a:xfrm>
            <a:off x="6202916" y="4594175"/>
            <a:ext cx="1871271" cy="1080000"/>
          </a:xfrm>
          <a:prstGeom prst="rect">
            <a:avLst/>
          </a:prstGeom>
          <a:ln w="12700">
            <a:solidFill>
              <a:schemeClr val="tx2">
                <a:lumMod val="90000"/>
                <a:lumOff val="10000"/>
              </a:schemeClr>
            </a:solidFill>
          </a:ln>
        </p:spPr>
      </p:pic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/>
          <a:srcRect/>
          <a:stretch/>
        </p:blipFill>
        <p:spPr>
          <a:xfrm>
            <a:off x="8656496" y="4129448"/>
            <a:ext cx="2803667" cy="1544727"/>
          </a:xfrm>
          <a:prstGeom prst="rect">
            <a:avLst/>
          </a:prstGeom>
          <a:ln w="12700">
            <a:solidFill>
              <a:schemeClr val="tx2">
                <a:lumMod val="90000"/>
                <a:lumOff val="10000"/>
              </a:schemeClr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7294" y="4129448"/>
            <a:ext cx="2849245" cy="1544727"/>
          </a:xfrm>
          <a:prstGeom prst="rect">
            <a:avLst/>
          </a:prstGeom>
          <a:ln w="12700">
            <a:solidFill>
              <a:schemeClr val="tx2">
                <a:lumMod val="90000"/>
                <a:lumOff val="10000"/>
              </a:schemeClr>
            </a:solidFill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2279" y="4594175"/>
            <a:ext cx="1923952" cy="1080000"/>
          </a:xfrm>
          <a:prstGeom prst="rect">
            <a:avLst/>
          </a:prstGeom>
          <a:ln w="12700">
            <a:solidFill>
              <a:schemeClr val="tx2">
                <a:lumMod val="90000"/>
                <a:lumOff val="10000"/>
              </a:schemeClr>
            </a:solidFill>
          </a:ln>
        </p:spPr>
      </p:pic>
      <p:sp>
        <p:nvSpPr>
          <p:cNvPr id="14" name="Flecha derecha 13"/>
          <p:cNvSpPr/>
          <p:nvPr/>
        </p:nvSpPr>
        <p:spPr>
          <a:xfrm>
            <a:off x="8074187" y="5816184"/>
            <a:ext cx="271463" cy="298450"/>
          </a:xfrm>
          <a:prstGeom prst="rightArrow">
            <a:avLst/>
          </a:prstGeom>
          <a:solidFill>
            <a:srgbClr val="00868C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>
              <a:defRPr/>
            </a:pPr>
            <a:endParaRPr lang="es-ES" sz="14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Flecha derecha 14"/>
          <p:cNvSpPr/>
          <p:nvPr/>
        </p:nvSpPr>
        <p:spPr>
          <a:xfrm>
            <a:off x="3938973" y="5763553"/>
            <a:ext cx="269875" cy="300037"/>
          </a:xfrm>
          <a:prstGeom prst="rightArrow">
            <a:avLst/>
          </a:prstGeom>
          <a:solidFill>
            <a:srgbClr val="00868C"/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0000" bIns="90000" anchor="ctr"/>
          <a:lstStyle/>
          <a:p>
            <a:pPr algn="ctr">
              <a:defRPr/>
            </a:pPr>
            <a:endParaRPr lang="es-ES" sz="1400" dirty="0" err="1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3" name="Rectángulo 3"/>
          <p:cNvSpPr>
            <a:spLocks noChangeArrowheads="1"/>
          </p:cNvSpPr>
          <p:nvPr/>
        </p:nvSpPr>
        <p:spPr bwMode="auto">
          <a:xfrm>
            <a:off x="777295" y="5634530"/>
            <a:ext cx="284924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" altLang="es-ES" sz="1600" b="1" dirty="0">
                <a:solidFill>
                  <a:srgbClr val="00868C"/>
                </a:solidFill>
                <a:latin typeface="+mn-lt"/>
              </a:rPr>
              <a:t>Modelo actual en </a:t>
            </a:r>
            <a:r>
              <a:rPr lang="es-ES" altLang="es-ES" sz="1600" b="1" dirty="0" err="1">
                <a:solidFill>
                  <a:srgbClr val="00868C"/>
                </a:solidFill>
                <a:latin typeface="+mn-lt"/>
              </a:rPr>
              <a:t>ExtendSim</a:t>
            </a:r>
            <a:r>
              <a:rPr lang="es-ES" altLang="es-ES" sz="1600" b="1" dirty="0">
                <a:solidFill>
                  <a:srgbClr val="00868C"/>
                </a:solidFill>
                <a:latin typeface="+mn-lt"/>
              </a:rPr>
              <a:t> </a:t>
            </a:r>
          </a:p>
          <a:p>
            <a:pPr algn="ctr">
              <a:defRPr/>
            </a:pPr>
            <a:r>
              <a:rPr lang="es-ES" altLang="es-ES" sz="1600" b="1" dirty="0">
                <a:solidFill>
                  <a:srgbClr val="00868C"/>
                </a:solidFill>
                <a:latin typeface="+mn-lt"/>
              </a:rPr>
              <a:t>del astillero</a:t>
            </a:r>
          </a:p>
        </p:txBody>
      </p:sp>
      <p:sp>
        <p:nvSpPr>
          <p:cNvPr id="17" name="Rectángulo 7"/>
          <p:cNvSpPr>
            <a:spLocks noChangeArrowheads="1"/>
          </p:cNvSpPr>
          <p:nvPr/>
        </p:nvSpPr>
        <p:spPr bwMode="auto">
          <a:xfrm>
            <a:off x="8345650" y="5634530"/>
            <a:ext cx="353550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" altLang="es-ES" sz="1600" b="1" dirty="0">
                <a:solidFill>
                  <a:srgbClr val="00868C"/>
                </a:solidFill>
                <a:latin typeface="+mn-lt"/>
              </a:rPr>
              <a:t>Objetivo final: modelado y simulación</a:t>
            </a:r>
          </a:p>
          <a:p>
            <a:pPr algn="ctr">
              <a:defRPr/>
            </a:pPr>
            <a:r>
              <a:rPr lang="es-ES" altLang="es-ES" sz="1600" b="1" dirty="0">
                <a:solidFill>
                  <a:srgbClr val="00868C"/>
                </a:solidFill>
                <a:latin typeface="+mn-lt"/>
              </a:rPr>
              <a:t> en 3D del astillero</a:t>
            </a:r>
          </a:p>
        </p:txBody>
      </p:sp>
      <p:sp>
        <p:nvSpPr>
          <p:cNvPr id="18" name="Rectángulo 11"/>
          <p:cNvSpPr>
            <a:spLocks noChangeArrowheads="1"/>
          </p:cNvSpPr>
          <p:nvPr/>
        </p:nvSpPr>
        <p:spPr bwMode="auto">
          <a:xfrm>
            <a:off x="5369715" y="5634530"/>
            <a:ext cx="18891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anose="020B0602030504020204" pitchFamily="34" charset="0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" altLang="es-ES" sz="1600" b="1" dirty="0">
                <a:solidFill>
                  <a:srgbClr val="00868C"/>
                </a:solidFill>
                <a:latin typeface="+mn-lt"/>
              </a:rPr>
              <a:t>Modelos de prueba en </a:t>
            </a:r>
            <a:r>
              <a:rPr lang="es-ES" altLang="es-ES" sz="1600" b="1" dirty="0" err="1">
                <a:solidFill>
                  <a:srgbClr val="00868C"/>
                </a:solidFill>
                <a:latin typeface="+mn-lt"/>
              </a:rPr>
              <a:t>FlexSim</a:t>
            </a:r>
            <a:endParaRPr lang="es-ES" altLang="es-ES" sz="1600" b="1" dirty="0">
              <a:solidFill>
                <a:srgbClr val="00868C"/>
              </a:solidFill>
              <a:latin typeface="+mn-lt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 procesos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5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1"/>
          <p:cNvSpPr txBox="1"/>
          <p:nvPr/>
        </p:nvSpPr>
        <p:spPr>
          <a:xfrm>
            <a:off x="639373" y="1787323"/>
            <a:ext cx="109087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Modelado y simulación de procesos de Eólica Marina</a:t>
            </a:r>
          </a:p>
          <a:p>
            <a:pPr marL="0" lvl="1" indent="0" algn="just">
              <a:buNone/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 es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obtener un modelo de simulación de un proyecto de fabricación de </a:t>
            </a:r>
            <a:r>
              <a:rPr lang="es-ES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jackets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con la intención de mejorar los procesos constructivos que tienen lugar en él. Esto se realizará analizando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diferentes aspectos significativos, tales como identificación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cuellos de botella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y de procesos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que añaden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valor, optimización del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uso de las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instalaciones, evaluación de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distintos escenarios de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fabricación, gestión de riesgos, evaluación de inversiones, etc.. </a:t>
            </a:r>
            <a:r>
              <a:rPr lang="en-AU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  <a:endParaRPr lang="en-AU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2560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425" y="3958220"/>
            <a:ext cx="2643187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6" r="7526"/>
          <a:stretch>
            <a:fillRect/>
          </a:stretch>
        </p:blipFill>
        <p:spPr bwMode="auto">
          <a:xfrm>
            <a:off x="5059461" y="3958220"/>
            <a:ext cx="2659062" cy="184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372" y="3958220"/>
            <a:ext cx="1200228" cy="213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 procesos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681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1"/>
          <p:cNvSpPr txBox="1"/>
          <p:nvPr/>
        </p:nvSpPr>
        <p:spPr>
          <a:xfrm>
            <a:off x="639373" y="1787323"/>
            <a:ext cx="109087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b="1" dirty="0" err="1">
                <a:solidFill>
                  <a:srgbClr val="00868C"/>
                </a:solidFill>
              </a:rPr>
              <a:t>Optimización</a:t>
            </a:r>
            <a:r>
              <a:rPr lang="en-AU" b="1" dirty="0">
                <a:solidFill>
                  <a:srgbClr val="00868C"/>
                </a:solidFill>
              </a:rPr>
              <a:t> de </a:t>
            </a:r>
            <a:r>
              <a:rPr lang="en-AU" b="1" dirty="0" err="1">
                <a:solidFill>
                  <a:srgbClr val="00868C"/>
                </a:solidFill>
              </a:rPr>
              <a:t>Procesos</a:t>
            </a:r>
            <a:endParaRPr lang="en-AU" b="1" dirty="0">
              <a:solidFill>
                <a:srgbClr val="00868C"/>
              </a:solidFill>
            </a:endParaRPr>
          </a:p>
          <a:p>
            <a:pPr algn="just"/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En colaboración con el CTAG (Centro Tecnológico de Automoción de Galicia) . </a:t>
            </a:r>
          </a:p>
          <a:p>
            <a:pPr algn="just"/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El propósito de esta colaboración es </a:t>
            </a:r>
            <a:r>
              <a:rPr lang="es-ES" b="1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proporcionar un análisis global sobre los procesos de fabricación y su organización desde la óptica de la industria del automóvil</a:t>
            </a:r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. </a:t>
            </a:r>
            <a:endParaRPr lang="es-ES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Análisis, por el momento para talleres de acero muy concretos.</a:t>
            </a:r>
            <a:r>
              <a:rPr lang="en-AU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  <a:endParaRPr lang="en-AU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</p:txBody>
      </p:sp>
      <p:pic>
        <p:nvPicPr>
          <p:cNvPr id="2765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4"/>
          <a:stretch>
            <a:fillRect/>
          </a:stretch>
        </p:blipFill>
        <p:spPr bwMode="auto">
          <a:xfrm>
            <a:off x="468456" y="4129089"/>
            <a:ext cx="6291263" cy="175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76"/>
          <a:stretch>
            <a:fillRect/>
          </a:stretch>
        </p:blipFill>
        <p:spPr bwMode="auto">
          <a:xfrm>
            <a:off x="6759719" y="3941764"/>
            <a:ext cx="4959350" cy="203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 procesos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Imagen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1926" y="4341868"/>
            <a:ext cx="2733675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Imagen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25" y="4341868"/>
            <a:ext cx="2525712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Imagen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46" b="29137"/>
          <a:stretch>
            <a:fillRect/>
          </a:stretch>
        </p:blipFill>
        <p:spPr bwMode="auto">
          <a:xfrm>
            <a:off x="9093572" y="2141763"/>
            <a:ext cx="2676525" cy="1827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ángulo 16"/>
          <p:cNvSpPr/>
          <p:nvPr/>
        </p:nvSpPr>
        <p:spPr>
          <a:xfrm>
            <a:off x="9423772" y="3964213"/>
            <a:ext cx="20363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sz="1200" i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Visita al astillero Meyer </a:t>
            </a:r>
            <a:r>
              <a:rPr lang="es-ES" sz="1200" i="1" dirty="0" err="1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Werft</a:t>
            </a:r>
            <a:endParaRPr lang="es-ES" sz="1200" i="1" dirty="0">
              <a:cs typeface="Arial" panose="020B0604020202020204" pitchFamily="34" charset="0"/>
            </a:endParaRPr>
          </a:p>
        </p:txBody>
      </p:sp>
      <p:pic>
        <p:nvPicPr>
          <p:cNvPr id="29704" name="Imagen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50" b="-2"/>
          <a:stretch>
            <a:fillRect/>
          </a:stretch>
        </p:blipFill>
        <p:spPr bwMode="auto">
          <a:xfrm>
            <a:off x="8166100" y="4345042"/>
            <a:ext cx="27686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 procesos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639373" y="2141763"/>
            <a:ext cx="8454199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sz="1700" b="1" dirty="0" err="1">
                <a:solidFill>
                  <a:srgbClr val="00868C"/>
                </a:solidFill>
              </a:rPr>
              <a:t>Robótica</a:t>
            </a:r>
            <a:r>
              <a:rPr lang="en-AU" sz="1700" b="1" dirty="0">
                <a:solidFill>
                  <a:srgbClr val="00868C"/>
                </a:solidFill>
              </a:rPr>
              <a:t> y </a:t>
            </a:r>
            <a:r>
              <a:rPr lang="en-AU" sz="1700" b="1" dirty="0" err="1">
                <a:solidFill>
                  <a:srgbClr val="00868C"/>
                </a:solidFill>
              </a:rPr>
              <a:t>Automatización</a:t>
            </a:r>
            <a:endParaRPr lang="en-AU" sz="1700" b="1" dirty="0">
              <a:solidFill>
                <a:srgbClr val="00868C"/>
              </a:solidFill>
            </a:endParaRPr>
          </a:p>
          <a:p>
            <a:pPr algn="just"/>
            <a:r>
              <a:rPr lang="es-ES" sz="17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El objetivo de esta </a:t>
            </a:r>
            <a:r>
              <a:rPr lang="es-ES" sz="17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actuación es </a:t>
            </a:r>
            <a:r>
              <a:rPr lang="es-ES" sz="17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el lanzamiento de un </a:t>
            </a:r>
            <a:r>
              <a:rPr lang="es-ES" sz="1700" b="1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Observatorio tecnológico de aplicaciones </a:t>
            </a:r>
            <a:r>
              <a:rPr lang="es-ES" sz="17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robóticas </a:t>
            </a:r>
            <a:r>
              <a:rPr lang="es-ES" sz="1700" b="1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en construcción naval </a:t>
            </a:r>
            <a:r>
              <a:rPr lang="es-ES" sz="17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y análisis de situación actual de </a:t>
            </a:r>
            <a:r>
              <a:rPr lang="es-ES" sz="1700" dirty="0" err="1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Navantia</a:t>
            </a:r>
            <a:r>
              <a:rPr lang="es-ES" sz="1700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-Ferrol</a:t>
            </a:r>
            <a:r>
              <a:rPr lang="es-ES" sz="17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.</a:t>
            </a:r>
            <a:endParaRPr lang="es-ES" sz="17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889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2969" y="4811712"/>
            <a:ext cx="4086225" cy="139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Imagen 1" descr="image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76"/>
          <a:stretch>
            <a:fillRect/>
          </a:stretch>
        </p:blipFill>
        <p:spPr bwMode="auto">
          <a:xfrm>
            <a:off x="7931150" y="1179933"/>
            <a:ext cx="4137025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5 Imagen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78" r="8717"/>
          <a:stretch>
            <a:fillRect/>
          </a:stretch>
        </p:blipFill>
        <p:spPr bwMode="auto">
          <a:xfrm>
            <a:off x="3149599" y="4452906"/>
            <a:ext cx="2489771" cy="1752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 procesos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639374" y="1787323"/>
            <a:ext cx="729177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b="1" dirty="0">
                <a:solidFill>
                  <a:srgbClr val="00868C"/>
                </a:solidFill>
              </a:rPr>
              <a:t>Proyecto “</a:t>
            </a:r>
            <a:r>
              <a:rPr lang="en-AU" b="1" dirty="0" err="1">
                <a:solidFill>
                  <a:srgbClr val="00868C"/>
                </a:solidFill>
              </a:rPr>
              <a:t>tubo</a:t>
            </a:r>
            <a:r>
              <a:rPr lang="en-AU" b="1" dirty="0">
                <a:solidFill>
                  <a:srgbClr val="00868C"/>
                </a:solidFill>
              </a:rPr>
              <a:t> de </a:t>
            </a:r>
            <a:r>
              <a:rPr lang="en-AU" b="1" dirty="0" err="1">
                <a:solidFill>
                  <a:srgbClr val="00868C"/>
                </a:solidFill>
              </a:rPr>
              <a:t>cierre</a:t>
            </a:r>
            <a:r>
              <a:rPr lang="en-AU" b="1" dirty="0">
                <a:solidFill>
                  <a:srgbClr val="00868C"/>
                </a:solidFill>
              </a:rPr>
              <a:t>”</a:t>
            </a:r>
          </a:p>
          <a:p>
            <a:pPr algn="just"/>
            <a:r>
              <a:rPr lang="es-ES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Principales </a:t>
            </a:r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objetivos: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Minimizar el tiempo del proceso de diseño (in situ), elaboración y montaje del tubo de cierre.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Evitar un ajuste del tubo en obra por falta de eficiencia en la información.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Optimizar la toma de datos en obra, minimizando el plazo de captura y el traspaso de información al taller.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s-ES" dirty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Automatizar la generación del documento base para la fabricación del tubo, evitando el cálculo manual del mismo.</a:t>
            </a:r>
          </a:p>
        </p:txBody>
      </p:sp>
    </p:spTree>
    <p:extLst>
      <p:ext uri="{BB962C8B-B14F-4D97-AF65-F5344CB8AC3E}">
        <p14:creationId xmlns:p14="http://schemas.microsoft.com/office/powerpoint/2010/main" val="2873854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5" name="2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4341868"/>
            <a:ext cx="2212977" cy="1790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grafica-proporciones-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4597084"/>
            <a:ext cx="2389347" cy="1435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grafica-p-un-sigm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591" y="4597084"/>
            <a:ext cx="2402620" cy="1443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Optimización de procesos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1"/>
          <p:cNvSpPr txBox="1"/>
          <p:nvPr/>
        </p:nvSpPr>
        <p:spPr>
          <a:xfrm>
            <a:off x="639373" y="1787323"/>
            <a:ext cx="1090878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Control Estadístico de Procesos</a:t>
            </a:r>
          </a:p>
          <a:p>
            <a:pPr marL="0" lvl="1" indent="0" algn="just">
              <a:buNone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Esta iniciativa pretende desarrollar y aplicar el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control estadístico de procesos en la fabricación de acero y tubería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Se contemplan las siguientes fases: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Identificación de procesos, componentes y magnitudes a medir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Definición del procedimiento de medición y diseño del sistema de registro de datos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Elección de la tecnología de medición y las herramientas de análisis estadístico 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Análisis de los resultados, identificación de desviaciones.  Planteamiento de acciones correctivas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Redefinición de procesos</a:t>
            </a:r>
          </a:p>
          <a:p>
            <a:pPr marL="285750" lvl="1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Identificación de la necesidad de medios de producción diferentes para optimizar el </a:t>
            </a: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proceso</a:t>
            </a:r>
            <a:r>
              <a:rPr lang="en-AU" sz="1400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 </a:t>
            </a:r>
            <a:endParaRPr lang="en-AU" sz="1400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73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2" descr="ce67e9cb-f475-458a-9dc5-f1f0a32fe29b@navant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64" r="33498"/>
          <a:stretch>
            <a:fillRect/>
          </a:stretch>
        </p:blipFill>
        <p:spPr bwMode="auto">
          <a:xfrm>
            <a:off x="5428169" y="4322763"/>
            <a:ext cx="1411863" cy="1836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20160921_video_pruebas_tablets.m4v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5" y="4322763"/>
            <a:ext cx="3265486" cy="18367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6" name="Imagen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7950" y="4322763"/>
            <a:ext cx="3263900" cy="1847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de la Información y Comunicaciones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1"/>
          <p:cNvSpPr txBox="1"/>
          <p:nvPr/>
        </p:nvSpPr>
        <p:spPr>
          <a:xfrm>
            <a:off x="639373" y="1787323"/>
            <a:ext cx="109087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b="1" dirty="0">
                <a:solidFill>
                  <a:srgbClr val="00868C"/>
                </a:solidFill>
              </a:rPr>
              <a:t>Información en planta y realidad aumentada</a:t>
            </a:r>
          </a:p>
          <a:p>
            <a:pPr algn="just">
              <a:defRPr/>
            </a:pP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pretende </a:t>
            </a:r>
            <a:r>
              <a:rPr lang="es-E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optimizar los procesos productivos de </a:t>
            </a:r>
            <a:r>
              <a:rPr lang="es-ES" sz="16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Navantia</a:t>
            </a:r>
            <a:r>
              <a:rPr lang="es-E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en base a la modernización de sus sistemas de información y comunicaciones.</a:t>
            </a:r>
          </a:p>
          <a:p>
            <a:pPr algn="just">
              <a:defRPr/>
            </a:pP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analizan y plantean una serie de soluciones innovadoras para la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integración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los sistemas de información con la operativa en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planta: tecnologías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interacción basadas en realidad aumentada, la implantación de tecnologías de Internet of </a:t>
            </a:r>
            <a:r>
              <a:rPr lang="es-E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Things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para la monitorización inteligente de máquinas y procesos productivos, </a:t>
            </a:r>
            <a:r>
              <a:rPr lang="es-E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integración </a:t>
            </a:r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dispositivos inteligentes en el equipamiento personal de los operarios.</a:t>
            </a:r>
          </a:p>
          <a:p>
            <a:pPr algn="just">
              <a:defRPr/>
            </a:pPr>
            <a:r>
              <a:rPr lang="es-ES" sz="16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PROYECTO PILOTO</a:t>
            </a:r>
            <a:r>
              <a:rPr lang="es-ES" sz="16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 Desarrollo de un proyecto piloto en uno o dos talleres del astillero, utilizando nuevas herramientas y aplicaciones para  procesos de fabricación y montaje de componentes en buques. El proyecto piloto incorporará un sistema MES de Siemens.</a:t>
            </a:r>
          </a:p>
          <a:p>
            <a:pPr marL="400050" indent="-285750">
              <a:defRPr/>
            </a:pP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333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/>
          <p:cNvGrpSpPr/>
          <p:nvPr/>
        </p:nvGrpSpPr>
        <p:grpSpPr>
          <a:xfrm>
            <a:off x="1455008" y="2841172"/>
            <a:ext cx="9174892" cy="3420209"/>
            <a:chOff x="1455008" y="2764972"/>
            <a:chExt cx="9174892" cy="3420209"/>
          </a:xfrm>
        </p:grpSpPr>
        <p:graphicFrame>
          <p:nvGraphicFramePr>
            <p:cNvPr id="6" name="Diagrama 5"/>
            <p:cNvGraphicFramePr/>
            <p:nvPr>
              <p:extLst>
                <p:ext uri="{D42A27DB-BD31-4B8C-83A1-F6EECF244321}">
                  <p14:modId xmlns:p14="http://schemas.microsoft.com/office/powerpoint/2010/main" val="3191827482"/>
                </p:ext>
              </p:extLst>
            </p:nvPr>
          </p:nvGraphicFramePr>
          <p:xfrm>
            <a:off x="2060605" y="4451850"/>
            <a:ext cx="8066315" cy="1733331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aphicFrame>
          <p:nvGraphicFramePr>
            <p:cNvPr id="4" name="Diagrama 3"/>
            <p:cNvGraphicFramePr/>
            <p:nvPr>
              <p:extLst>
                <p:ext uri="{D42A27DB-BD31-4B8C-83A1-F6EECF244321}">
                  <p14:modId xmlns:p14="http://schemas.microsoft.com/office/powerpoint/2010/main" val="3273391917"/>
                </p:ext>
              </p:extLst>
            </p:nvPr>
          </p:nvGraphicFramePr>
          <p:xfrm>
            <a:off x="1455008" y="2764972"/>
            <a:ext cx="9174892" cy="168687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sp>
          <p:nvSpPr>
            <p:cNvPr id="7" name="Flecha izquierda 6"/>
            <p:cNvSpPr/>
            <p:nvPr/>
          </p:nvSpPr>
          <p:spPr>
            <a:xfrm rot="19221816">
              <a:off x="4687888" y="4143375"/>
              <a:ext cx="508000" cy="382588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00868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Flecha izquierda 7"/>
            <p:cNvSpPr/>
            <p:nvPr/>
          </p:nvSpPr>
          <p:spPr>
            <a:xfrm rot="13244781">
              <a:off x="6986588" y="4146550"/>
              <a:ext cx="500062" cy="381000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00868C"/>
            </a:solidFill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9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de la Información y Comunicaciones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639373" y="1787323"/>
            <a:ext cx="10908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Sistema integral de gestión de la información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trata de una actuación transversal al resto de actuaciones de la UMI.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creará una plataforma/base de datos común y transversal, que recogerá los datos necesarios para cada uno de los proyectos  en curso, así como los datos resultado de los procesos</a:t>
            </a:r>
          </a:p>
        </p:txBody>
      </p:sp>
    </p:spTree>
    <p:extLst>
      <p:ext uri="{BB962C8B-B14F-4D97-AF65-F5344CB8AC3E}">
        <p14:creationId xmlns:p14="http://schemas.microsoft.com/office/powerpoint/2010/main" val="1370326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437264" y="2016807"/>
            <a:ext cx="10992731" cy="33328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53158" tIns="499872" rIns="853158" bIns="142240" numCol="1" spcCol="1270" anchor="t" anchorCtr="0">
            <a:noAutofit/>
          </a:bodyPr>
          <a:lstStyle/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  <a:p>
            <a:pPr marL="0" lvl="1" algn="l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endParaRPr lang="es-ES" altLang="es-ES" sz="2000" kern="1200" noProof="0" dirty="0" smtClean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grpSp>
        <p:nvGrpSpPr>
          <p:cNvPr id="5" name="Grupo 4"/>
          <p:cNvGrpSpPr/>
          <p:nvPr/>
        </p:nvGrpSpPr>
        <p:grpSpPr>
          <a:xfrm>
            <a:off x="803309" y="1903155"/>
            <a:ext cx="10992731" cy="3335417"/>
            <a:chOff x="0" y="0"/>
            <a:chExt cx="10992731" cy="2506124"/>
          </a:xfrm>
        </p:grpSpPr>
        <p:sp>
          <p:nvSpPr>
            <p:cNvPr id="6" name="Rectángulo 5"/>
            <p:cNvSpPr/>
            <p:nvPr/>
          </p:nvSpPr>
          <p:spPr>
            <a:xfrm>
              <a:off x="0" y="0"/>
              <a:ext cx="10992731" cy="2506124"/>
            </a:xfrm>
            <a:prstGeom prst="rect">
              <a:avLst/>
            </a:prstGeom>
            <a:ln>
              <a:solidFill>
                <a:srgbClr val="00868C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Rectángulo 6"/>
            <p:cNvSpPr/>
            <p:nvPr/>
          </p:nvSpPr>
          <p:spPr>
            <a:xfrm>
              <a:off x="0" y="0"/>
              <a:ext cx="10992731" cy="2506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158" tIns="499872" rIns="853158" bIns="142240" numCol="1" spcCol="1270" anchor="t" anchorCtr="0">
              <a:noAutofit/>
            </a:bodyPr>
            <a:lstStyle/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800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¿Por qué nace la UMI?. 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¿Cuáles son sus objetivos?.</a:t>
              </a:r>
              <a:endParaRPr lang="es-ES" altLang="es-ES" sz="28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800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¿</a:t>
              </a:r>
              <a:r>
                <a:rPr lang="es-ES" altLang="es-ES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Quiénes la componen y cómo </a:t>
              </a:r>
              <a:r>
                <a:rPr lang="es-ES" altLang="es-E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se organiza</a:t>
              </a:r>
              <a:r>
                <a:rPr lang="es-ES" altLang="es-ES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?.</a:t>
              </a: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800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¿Cómo se crea?. 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s-ES" altLang="es-E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¿</a:t>
              </a:r>
              <a:r>
                <a:rPr lang="es-ES" altLang="es-ES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Que </a:t>
              </a:r>
              <a:r>
                <a:rPr lang="es-ES" altLang="es-ES" sz="28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es la industria </a:t>
              </a:r>
              <a:r>
                <a:rPr lang="es-ES" altLang="es-ES" sz="28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4.0?.</a:t>
              </a:r>
              <a:endParaRPr lang="es-ES" altLang="es-ES" sz="2800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800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¿Cómo trabaja?. Objetivos y desarrollo.</a:t>
              </a:r>
            </a:p>
            <a:p>
              <a:pPr marL="0" lvl="1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es-ES" alt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altLang="es-ES" sz="2000" dirty="0" smtClean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altLang="es-ES" sz="2000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  <a:p>
              <a:pPr marL="228600" lvl="1" indent="-228600" algn="l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endParaRPr lang="es-ES" altLang="es-ES" sz="2000" kern="1200" noProof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</p:grpSp>
      <p:sp>
        <p:nvSpPr>
          <p:cNvPr id="8" name="Rectángulo 7"/>
          <p:cNvSpPr/>
          <p:nvPr/>
        </p:nvSpPr>
        <p:spPr>
          <a:xfrm>
            <a:off x="3441120" y="1167343"/>
            <a:ext cx="4985019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lvl="1" algn="ctr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s-ES" altLang="es-ES" sz="3200" b="1" u="sng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CONSIDERACIONES PREVIAS</a:t>
            </a:r>
            <a:endParaRPr lang="en-GB" altLang="es-ES" sz="3200" b="1" u="sng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31394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9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61" t="6297" r="23630" b="5067"/>
          <a:stretch>
            <a:fillRect/>
          </a:stretch>
        </p:blipFill>
        <p:spPr bwMode="auto">
          <a:xfrm>
            <a:off x="4447614" y="4013201"/>
            <a:ext cx="973138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1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9" t="6677" r="15837" b="5296"/>
          <a:stretch>
            <a:fillRect/>
          </a:stretch>
        </p:blipFill>
        <p:spPr bwMode="auto">
          <a:xfrm>
            <a:off x="3390339" y="4843463"/>
            <a:ext cx="1727200" cy="133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2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40" r="15128"/>
          <a:stretch>
            <a:fillRect/>
          </a:stretch>
        </p:blipFill>
        <p:spPr bwMode="auto">
          <a:xfrm>
            <a:off x="5431864" y="4237039"/>
            <a:ext cx="1168400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3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6139" y="5262563"/>
            <a:ext cx="18748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4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839" y="4225927"/>
            <a:ext cx="1989138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45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9178" y="4013201"/>
            <a:ext cx="3849687" cy="216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de la Información y Comunicaciones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639373" y="1787323"/>
            <a:ext cx="109087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Trazabilidad AUTO ID tuberías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objetivo consiste en la búsqueda de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mecanismos de mejora en la trazabilidad y localización de los tubos, desde su  fabricación y durante toda su vida útil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Estudio de las tecnologías más avanzadas para: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Identificación, localización y seguimiento automático de tubos en astillero y buque.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Identificación y seguimiento de </a:t>
            </a:r>
            <a:r>
              <a:rPr lang="es-ES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palets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tubos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Mejora de las etiquetas de identificación actuales</a:t>
            </a:r>
          </a:p>
          <a:p>
            <a:pPr algn="just">
              <a:defRPr/>
            </a:pP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873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ircuitdiagramworld.com/uploads/allimg/201411/bidirectional_IR_lin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8815" y="3763805"/>
            <a:ext cx="3217545" cy="2413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hotonics.com/images/Web/Articles/2016/7/15/PIC_Disne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761" y="3760541"/>
            <a:ext cx="4287203" cy="241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</a:t>
            </a:r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Disruptivas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639373" y="1787323"/>
            <a:ext cx="109087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“Proyecto Sin Cables”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La actuación trata de ahondar en la integración de los sistemas y la arquitectura de conexión de los mismos, con el objeto de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proponer un diseño disruptivo qu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e, manteniendo el cumplimiento de los requisitos,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reduzca significativamente el volumen de cableado en el buque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actuará sobre los servicios de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energía eléctrica 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comunicaciones de datos.</a:t>
            </a:r>
          </a:p>
        </p:txBody>
      </p:sp>
    </p:spTree>
    <p:extLst>
      <p:ext uri="{BB962C8B-B14F-4D97-AF65-F5344CB8AC3E}">
        <p14:creationId xmlns:p14="http://schemas.microsoft.com/office/powerpoint/2010/main" val="35807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5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2581" y="3667363"/>
            <a:ext cx="3102769" cy="232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</a:t>
            </a:r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Disruptivas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639373" y="1787323"/>
            <a:ext cx="109087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Proyecto “adhesivos”</a:t>
            </a:r>
          </a:p>
          <a:p>
            <a:pPr algn="just"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analizará la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utilización actual de los adhesivos en los diferentes ámbitos de la construcción naval, de aplicación en las factorías de referencia nacional y mundial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Se incluirá un análisis detallado de los adhesivos que se utilizan para cada tipo de aplicación en construcción naval y se identificarán las peculiaridades que puedan existir en cada uso particular.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Como conclusión final del proyecto, se expondrán una serie de recomendaciones para la implantación del uso de adhesivos.</a:t>
            </a:r>
          </a:p>
          <a:p>
            <a:pPr algn="just">
              <a:defRPr/>
            </a:pP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5400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Tecnologías </a:t>
            </a:r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Disruptivas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1"/>
          <p:cNvSpPr txBox="1"/>
          <p:nvPr/>
        </p:nvSpPr>
        <p:spPr>
          <a:xfrm>
            <a:off x="639373" y="1787323"/>
            <a:ext cx="747592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b="1" dirty="0">
                <a:solidFill>
                  <a:srgbClr val="00868C"/>
                </a:solidFill>
              </a:rPr>
              <a:t>Sistemas auto-reconfigurables </a:t>
            </a: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concepto de sistema configurable dinámicamente pretende aplicarse a sistemas de tuberías distribuidos y en particular a: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sistema de contraincendios con agua salada y 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sistema de agua refrigerada</a:t>
            </a:r>
          </a:p>
          <a:p>
            <a:pPr algn="just">
              <a:defRPr/>
            </a:pPr>
            <a:endParaRPr lang="es-ES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>
              <a:defRPr/>
            </a:pP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El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objetivo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de esta línea es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desarrollar unos modelos de simulación de sistemas contraincendios y agua refrigerada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</a:p>
          <a:p>
            <a:pPr algn="just">
              <a:defRPr/>
            </a:pPr>
            <a:r>
              <a:rPr lang="es-E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Esos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modelos incorporarán los sensores y medios de seccionamiento necesarios para que, mediante los criterios y reglas de decisión adecuados, demuestren que se </a:t>
            </a:r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reconfiguran automáticamente </a:t>
            </a:r>
            <a:r>
              <a:rPr lang="es-E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forma adecuada para contener la avería afectando a la menor porción del sistema posible, limitar el daño y mantener la operatividad del resto del sistema. </a:t>
            </a:r>
          </a:p>
        </p:txBody>
      </p:sp>
      <p:pic>
        <p:nvPicPr>
          <p:cNvPr id="9" name="Imagen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4850" y="1787322"/>
            <a:ext cx="3165928" cy="2289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2764" y="4076698"/>
            <a:ext cx="3168000" cy="1995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5079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3 Image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2050" y="2146666"/>
            <a:ext cx="4336563" cy="4026264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2" descr="Scotstoun invest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26" y="4091717"/>
            <a:ext cx="3996439" cy="2081212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26" y="2146665"/>
            <a:ext cx="4011613" cy="1878013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Rectangle 35"/>
          <p:cNvSpPr txBox="1">
            <a:spLocks noChangeArrowheads="1"/>
          </p:cNvSpPr>
          <p:nvPr/>
        </p:nvSpPr>
        <p:spPr bwMode="auto">
          <a:xfrm>
            <a:off x="1698626" y="1724026"/>
            <a:ext cx="8789988" cy="355600"/>
          </a:xfrm>
          <a:prstGeom prst="rect">
            <a:avLst/>
          </a:prstGeom>
          <a:solidFill>
            <a:srgbClr val="00868C"/>
          </a:solidFill>
          <a:ln>
            <a:noFill/>
          </a:ln>
          <a:extLst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5000"/>
              </a:lnSpc>
              <a:buNone/>
              <a:defRPr/>
            </a:pPr>
            <a:r>
              <a:rPr lang="es-ES" altLang="en-US" sz="1600" dirty="0">
                <a:solidFill>
                  <a:schemeClr val="bg1"/>
                </a:solidFill>
                <a:latin typeface="+mj-lt"/>
              </a:rPr>
              <a:t>EL ASTILLERO DE NAVANTIA-FERROL DEBE ADAPTARSE A LAS NUEVAS TECNOLOGÍAS DEL SIGLO XXI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Astillero del Futuro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778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5"/>
          <p:cNvSpPr txBox="1">
            <a:spLocks noChangeArrowheads="1"/>
          </p:cNvSpPr>
          <p:nvPr/>
        </p:nvSpPr>
        <p:spPr bwMode="auto">
          <a:xfrm>
            <a:off x="1698626" y="1724026"/>
            <a:ext cx="8789988" cy="355600"/>
          </a:xfrm>
          <a:prstGeom prst="rect">
            <a:avLst/>
          </a:prstGeom>
          <a:solidFill>
            <a:srgbClr val="00868C"/>
          </a:solidFill>
          <a:ln>
            <a:noFill/>
          </a:ln>
          <a:extLst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5000"/>
              </a:lnSpc>
              <a:buNone/>
              <a:defRPr/>
            </a:pPr>
            <a:r>
              <a:rPr lang="es-ES" altLang="en-US" sz="1600" dirty="0">
                <a:solidFill>
                  <a:schemeClr val="bg1"/>
                </a:solidFill>
                <a:latin typeface="+mj-lt"/>
              </a:rPr>
              <a:t>EL ASTILLERO DE NAVANTIA-FERROL DEBE ADAPTARSE A LAS NUEVAS TECNOLOGÍAS DEL SIGLO XXI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RESUMEN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ASTILLERO DEL FUTURO  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776" y="2308634"/>
            <a:ext cx="5408770" cy="3883398"/>
          </a:xfrm>
          <a:prstGeom prst="rect">
            <a:avLst/>
          </a:prstGeom>
        </p:spPr>
      </p:pic>
      <p:sp>
        <p:nvSpPr>
          <p:cNvPr id="3" name="Rectángulo redondeado 2"/>
          <p:cNvSpPr/>
          <p:nvPr/>
        </p:nvSpPr>
        <p:spPr>
          <a:xfrm>
            <a:off x="6532250" y="4671588"/>
            <a:ext cx="2951429" cy="1375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>
                <a:solidFill>
                  <a:srgbClr val="002060"/>
                </a:solidFill>
              </a:rPr>
              <a:t>e</a:t>
            </a:r>
            <a:r>
              <a:rPr lang="es-ES" sz="2800" b="1" dirty="0" smtClean="0">
                <a:solidFill>
                  <a:srgbClr val="002060"/>
                </a:solidFill>
              </a:rPr>
              <a:t>n el Astillero 4.0  no hay distancias</a:t>
            </a:r>
            <a:endParaRPr lang="es-E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68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5"/>
          <p:cNvSpPr txBox="1">
            <a:spLocks noChangeArrowheads="1"/>
          </p:cNvSpPr>
          <p:nvPr/>
        </p:nvSpPr>
        <p:spPr bwMode="auto">
          <a:xfrm>
            <a:off x="1698626" y="1724026"/>
            <a:ext cx="8789988" cy="355600"/>
          </a:xfrm>
          <a:prstGeom prst="rect">
            <a:avLst/>
          </a:prstGeom>
          <a:solidFill>
            <a:srgbClr val="00868C"/>
          </a:solidFill>
          <a:ln>
            <a:noFill/>
          </a:ln>
          <a:extLst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5000"/>
              </a:lnSpc>
              <a:buNone/>
              <a:defRPr/>
            </a:pPr>
            <a:r>
              <a:rPr lang="es-ES" altLang="en-US" sz="1600" dirty="0">
                <a:solidFill>
                  <a:schemeClr val="bg1"/>
                </a:solidFill>
                <a:latin typeface="+mj-lt"/>
              </a:rPr>
              <a:t>EL ASTILLERO DE NAVANTIA-FERROL DEBE ADAPTARSE A LAS NUEVAS TECNOLOGÍAS DEL SIGLO XXI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RESUMEN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ASTILLERO DEL FUTURO  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3857" y="2146665"/>
            <a:ext cx="5629554" cy="4004292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6432662" y="4553893"/>
            <a:ext cx="2951429" cy="1375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>
                <a:solidFill>
                  <a:srgbClr val="002060"/>
                </a:solidFill>
              </a:rPr>
              <a:t>e</a:t>
            </a:r>
            <a:r>
              <a:rPr lang="es-ES" sz="2800" b="1" dirty="0" smtClean="0">
                <a:solidFill>
                  <a:srgbClr val="002060"/>
                </a:solidFill>
              </a:rPr>
              <a:t>n el Astillero 4.0  no llueve dentro de los barcos</a:t>
            </a:r>
            <a:endParaRPr lang="es-E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3464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5"/>
          <p:cNvSpPr txBox="1">
            <a:spLocks noChangeArrowheads="1"/>
          </p:cNvSpPr>
          <p:nvPr/>
        </p:nvSpPr>
        <p:spPr bwMode="auto">
          <a:xfrm>
            <a:off x="1698626" y="1724026"/>
            <a:ext cx="8789988" cy="355600"/>
          </a:xfrm>
          <a:prstGeom prst="rect">
            <a:avLst/>
          </a:prstGeom>
          <a:solidFill>
            <a:srgbClr val="00868C"/>
          </a:solidFill>
          <a:ln>
            <a:noFill/>
          </a:ln>
          <a:extLst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5000"/>
              </a:lnSpc>
              <a:buNone/>
              <a:defRPr/>
            </a:pPr>
            <a:r>
              <a:rPr lang="es-ES" altLang="en-US" sz="1600" dirty="0">
                <a:solidFill>
                  <a:schemeClr val="bg1"/>
                </a:solidFill>
                <a:latin typeface="+mj-lt"/>
              </a:rPr>
              <a:t>EL ASTILLERO DE NAVANTIA-FERROL DEBE ADAPTARSE A LAS NUEVAS TECNOLOGÍAS DEL SIGLO XXI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RESUMEN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ASTILLERO DEL FUTURO  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22630" y="2249797"/>
            <a:ext cx="5487854" cy="3933686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6450768" y="4816440"/>
            <a:ext cx="2951429" cy="1375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rgbClr val="002060"/>
                </a:solidFill>
              </a:rPr>
              <a:t>el Astillero 4.0 es estratégico para su entorno</a:t>
            </a:r>
            <a:endParaRPr lang="es-E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020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5"/>
          <p:cNvSpPr txBox="1">
            <a:spLocks noChangeArrowheads="1"/>
          </p:cNvSpPr>
          <p:nvPr/>
        </p:nvSpPr>
        <p:spPr bwMode="auto">
          <a:xfrm>
            <a:off x="1698626" y="1724026"/>
            <a:ext cx="8789988" cy="355600"/>
          </a:xfrm>
          <a:prstGeom prst="rect">
            <a:avLst/>
          </a:prstGeom>
          <a:solidFill>
            <a:srgbClr val="00868C"/>
          </a:solidFill>
          <a:ln>
            <a:noFill/>
          </a:ln>
          <a:extLst/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5000"/>
              </a:lnSpc>
              <a:buNone/>
              <a:defRPr/>
            </a:pPr>
            <a:r>
              <a:rPr lang="es-ES" altLang="en-US" sz="1600" dirty="0">
                <a:solidFill>
                  <a:schemeClr val="bg1"/>
                </a:solidFill>
                <a:latin typeface="+mj-lt"/>
              </a:rPr>
              <a:t>EL ASTILLERO DE NAVANTIA-FERROL DEBE ADAPTARSE A LAS NUEVAS TECNOLOGÍAS DEL SIGLO XXI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RESUMEN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 ASTILLERO DEL FUTURO  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0776" y="2308634"/>
            <a:ext cx="5408770" cy="3883398"/>
          </a:xfrm>
          <a:prstGeom prst="rect">
            <a:avLst/>
          </a:prstGeom>
        </p:spPr>
      </p:pic>
      <p:sp>
        <p:nvSpPr>
          <p:cNvPr id="10" name="Rectángulo redondeado 9"/>
          <p:cNvSpPr/>
          <p:nvPr/>
        </p:nvSpPr>
        <p:spPr>
          <a:xfrm>
            <a:off x="6432662" y="4553893"/>
            <a:ext cx="4395283" cy="13755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2800" b="1" dirty="0" smtClean="0">
                <a:solidFill>
                  <a:srgbClr val="002060"/>
                </a:solidFill>
              </a:rPr>
              <a:t>La UMI apoya el proyecto de modernización del Astillero de Ferrol</a:t>
            </a:r>
            <a:endParaRPr lang="es-ES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628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621852" y="702880"/>
            <a:ext cx="108383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AGRADECIMIENTOS</a:t>
            </a:r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1"/>
          <p:cNvSpPr txBox="1"/>
          <p:nvPr/>
        </p:nvSpPr>
        <p:spPr>
          <a:xfrm>
            <a:off x="639373" y="1787323"/>
            <a:ext cx="109087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b="1" dirty="0" smtClean="0">
                <a:solidFill>
                  <a:srgbClr val="00868C"/>
                </a:solidFill>
              </a:rPr>
              <a:t>1ª Jornada ASTILLERO 4.0 – EL ASTILLERO DEL FUTURO </a:t>
            </a:r>
          </a:p>
          <a:p>
            <a:pPr algn="just"/>
            <a:endParaRPr lang="es-ES" sz="2400" b="1" dirty="0" smtClean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sz="24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La UDC y Navantia agradecen el interés suscitado por la celebración de esta Jornada y por el apoyo continuo recibido de la Xunta de Galicia en general y de la GAIN en particular, tanto en la puesta en marcha, como en el desarrollo de la Unidad Mixta de Investigación (UMI) “El Astillero del Futuro”.</a:t>
            </a:r>
          </a:p>
          <a:p>
            <a:pPr algn="just"/>
            <a:endParaRPr lang="es-ES" sz="2400" b="1" dirty="0">
              <a:solidFill>
                <a:srgbClr val="595959"/>
              </a:solidFill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ES" sz="24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Igualmente, queremos mostrar nuestro agradecimiento a nuestros colaboradores en la UMI: </a:t>
            </a:r>
            <a:r>
              <a:rPr lang="es-ES" sz="2400" b="1" dirty="0" smtClean="0">
                <a:solidFill>
                  <a:srgbClr val="00868C"/>
                </a:solidFill>
                <a:ea typeface="Tahoma" pitchFamily="34" charset="0"/>
                <a:cs typeface="Tahoma" pitchFamily="34" charset="0"/>
              </a:rPr>
              <a:t>CTAG, Siemens, Universidad de Vigo y SCIO</a:t>
            </a:r>
            <a:r>
              <a:rPr lang="es-ES" sz="2400" b="1" dirty="0" smtClean="0">
                <a:solidFill>
                  <a:srgbClr val="595959"/>
                </a:solidFill>
                <a:ea typeface="Tahoma" pitchFamily="34" charset="0"/>
                <a:cs typeface="Tahoma" pitchFamily="34" charset="0"/>
              </a:rPr>
              <a:t>, por su apoyo y presencia en esta Jornada.</a:t>
            </a:r>
          </a:p>
        </p:txBody>
      </p:sp>
    </p:spTree>
    <p:extLst>
      <p:ext uri="{BB962C8B-B14F-4D97-AF65-F5344CB8AC3E}">
        <p14:creationId xmlns:p14="http://schemas.microsoft.com/office/powerpoint/2010/main" val="2099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Imagen 4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22" y="3049396"/>
            <a:ext cx="4494213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1 Rectángulo"/>
          <p:cNvSpPr>
            <a:spLocks noChangeArrowheads="1"/>
          </p:cNvSpPr>
          <p:nvPr/>
        </p:nvSpPr>
        <p:spPr bwMode="auto">
          <a:xfrm>
            <a:off x="621853" y="1772123"/>
            <a:ext cx="7448722" cy="127727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charset="0"/>
              </a:defRPr>
            </a:lvl9pPr>
          </a:lstStyle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s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NAVANTIA está llevando a cabo un profundo proceso de transformación orientado a la sostenibilidad de la empresa en el mercado del siglo XXI que abarca a todas las áreas de la compañía.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s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La innovación tecnológica es un vector esencial en </a:t>
            </a:r>
            <a:r>
              <a:rPr lang="es-ES" altLang="es-E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ese proceso.</a:t>
            </a:r>
            <a:endParaRPr lang="es-ES" altLang="es-ES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42" name="51 Rectángulo"/>
          <p:cNvSpPr>
            <a:spLocks noChangeArrowheads="1"/>
          </p:cNvSpPr>
          <p:nvPr/>
        </p:nvSpPr>
        <p:spPr bwMode="auto">
          <a:xfrm>
            <a:off x="621852" y="4954640"/>
            <a:ext cx="11094963" cy="1277273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wrap="square">
            <a:spAutoFit/>
          </a:bodyPr>
          <a:lstStyle>
            <a:lvl1pPr marL="285750" indent="-28575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s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Durante el último año NAVANTIA ha llevado a cabo un benchmarking de Astilleros a nivel mundial del que se deriva una línea clara optimización de los procesos necesarios para la construcción de los buques. El camino a seguir se llama ASTILLERO 4.0, que proporciona un marco integral.</a:t>
            </a:r>
          </a:p>
          <a:p>
            <a:pPr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s-ES" altLang="es-ES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La fragata F110 será el primer gran programa desarrollado en el marco del ASTILLERO 4.0</a:t>
            </a:r>
          </a:p>
        </p:txBody>
      </p:sp>
      <p:sp>
        <p:nvSpPr>
          <p:cNvPr id="25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¿Porqué nace la UMI?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  <p:grpSp>
        <p:nvGrpSpPr>
          <p:cNvPr id="9219" name="1 Grupo"/>
          <p:cNvGrpSpPr>
            <a:grpSpLocks/>
          </p:cNvGrpSpPr>
          <p:nvPr/>
        </p:nvGrpSpPr>
        <p:grpSpPr bwMode="auto">
          <a:xfrm>
            <a:off x="8150088" y="1772123"/>
            <a:ext cx="3511422" cy="3100891"/>
            <a:chOff x="960954" y="1798114"/>
            <a:chExt cx="3865172" cy="3252740"/>
          </a:xfrm>
        </p:grpSpPr>
        <p:sp>
          <p:nvSpPr>
            <p:cNvPr id="5" name="12 Pentágono regular"/>
            <p:cNvSpPr/>
            <p:nvPr/>
          </p:nvSpPr>
          <p:spPr>
            <a:xfrm>
              <a:off x="960954" y="1798114"/>
              <a:ext cx="3865172" cy="3252740"/>
            </a:xfrm>
            <a:prstGeom prst="pentagon">
              <a:avLst/>
            </a:prstGeom>
            <a:ln w="285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anchor="ctr"/>
            <a:lstStyle/>
            <a:p>
              <a:pPr algn="ctr">
                <a:defRPr/>
              </a:pPr>
              <a:endParaRPr lang="es-ES" dirty="0">
                <a:solidFill>
                  <a:srgbClr val="00000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6" name="13 Elipse"/>
            <p:cNvSpPr/>
            <p:nvPr/>
          </p:nvSpPr>
          <p:spPr>
            <a:xfrm>
              <a:off x="2365835" y="2085868"/>
              <a:ext cx="993563" cy="799711"/>
            </a:xfrm>
            <a:prstGeom prst="ellipse">
              <a:avLst/>
            </a:prstGeom>
            <a:ln w="31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Elipse 4"/>
            <p:cNvSpPr>
              <a:spLocks noChangeArrowheads="1"/>
            </p:cNvSpPr>
            <p:nvPr/>
          </p:nvSpPr>
          <p:spPr bwMode="auto">
            <a:xfrm>
              <a:off x="2341231" y="2273605"/>
              <a:ext cx="1003476" cy="44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0000" bIns="90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" altLang="es-ES" sz="1400" dirty="0">
                  <a:solidFill>
                    <a:schemeClr val="bg1"/>
                  </a:solidFill>
                  <a:latin typeface="+mj-lt"/>
                </a:rPr>
                <a:t>Producto</a:t>
              </a:r>
            </a:p>
          </p:txBody>
        </p:sp>
        <p:sp>
          <p:nvSpPr>
            <p:cNvPr id="8" name="15 Flecha derecha"/>
            <p:cNvSpPr/>
            <p:nvPr/>
          </p:nvSpPr>
          <p:spPr>
            <a:xfrm rot="2160000">
              <a:off x="3434240" y="2778502"/>
              <a:ext cx="251192" cy="269902"/>
            </a:xfrm>
            <a:prstGeom prst="rightArrow">
              <a:avLst>
                <a:gd name="adj1" fmla="val 60000"/>
                <a:gd name="adj2" fmla="val 50000"/>
              </a:avLst>
            </a:prstGeom>
            <a:ln w="952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16 Elipse"/>
            <p:cNvSpPr/>
            <p:nvPr/>
          </p:nvSpPr>
          <p:spPr>
            <a:xfrm>
              <a:off x="3687083" y="2879954"/>
              <a:ext cx="945087" cy="799710"/>
            </a:xfrm>
            <a:prstGeom prst="ellipse">
              <a:avLst/>
            </a:prstGeom>
            <a:ln w="3175">
              <a:noFill/>
              <a:prstDash val="sysDot"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Elipse 8"/>
            <p:cNvSpPr>
              <a:spLocks noChangeArrowheads="1"/>
            </p:cNvSpPr>
            <p:nvPr/>
          </p:nvSpPr>
          <p:spPr bwMode="auto">
            <a:xfrm>
              <a:off x="3721507" y="3075145"/>
              <a:ext cx="940016" cy="408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0000" bIns="90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" altLang="es-ES" sz="1200" dirty="0">
                  <a:solidFill>
                    <a:schemeClr val="bg1"/>
                  </a:solidFill>
                  <a:latin typeface="+mj-lt"/>
                </a:rPr>
                <a:t>Proceso</a:t>
              </a:r>
            </a:p>
          </p:txBody>
        </p:sp>
        <p:sp>
          <p:nvSpPr>
            <p:cNvPr id="11" name="18 Flecha derecha"/>
            <p:cNvSpPr/>
            <p:nvPr/>
          </p:nvSpPr>
          <p:spPr>
            <a:xfrm rot="6480000">
              <a:off x="3841991" y="3787834"/>
              <a:ext cx="212553" cy="318969"/>
            </a:xfrm>
            <a:prstGeom prst="rightArrow">
              <a:avLst>
                <a:gd name="adj1" fmla="val 60000"/>
                <a:gd name="adj2" fmla="val 50000"/>
              </a:avLst>
            </a:prstGeom>
            <a:ln w="952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19 Flecha derecha"/>
            <p:cNvSpPr/>
            <p:nvPr/>
          </p:nvSpPr>
          <p:spPr>
            <a:xfrm rot="15120000">
              <a:off x="1713090" y="3801401"/>
              <a:ext cx="212553" cy="318969"/>
            </a:xfrm>
            <a:prstGeom prst="rightArrow">
              <a:avLst>
                <a:gd name="adj1" fmla="val 60000"/>
                <a:gd name="adj2" fmla="val 50000"/>
              </a:avLst>
            </a:prstGeom>
            <a:ln w="952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20 Elipse"/>
            <p:cNvSpPr/>
            <p:nvPr/>
          </p:nvSpPr>
          <p:spPr>
            <a:xfrm>
              <a:off x="1135376" y="2879954"/>
              <a:ext cx="945087" cy="799710"/>
            </a:xfrm>
            <a:prstGeom prst="ellipse">
              <a:avLst/>
            </a:prstGeom>
            <a:ln w="31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Elipse 16"/>
            <p:cNvSpPr/>
            <p:nvPr/>
          </p:nvSpPr>
          <p:spPr>
            <a:xfrm>
              <a:off x="1135473" y="3065442"/>
              <a:ext cx="943982" cy="408298"/>
            </a:xfrm>
            <a:prstGeom prst="rect">
              <a:avLst/>
            </a:prstGeom>
            <a:noFill/>
          </p:spPr>
          <p:txBody>
            <a:bodyPr tIns="90000" bIns="90000">
              <a:spAutoFit/>
            </a:bodyPr>
            <a:lstStyle/>
            <a:p>
              <a:pPr algn="ctr">
                <a:defRPr/>
              </a:pPr>
              <a:r>
                <a:rPr lang="es-ES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Mercado</a:t>
              </a:r>
            </a:p>
          </p:txBody>
        </p:sp>
        <p:sp>
          <p:nvSpPr>
            <p:cNvPr id="15" name="22 Flecha derecha"/>
            <p:cNvSpPr/>
            <p:nvPr/>
          </p:nvSpPr>
          <p:spPr>
            <a:xfrm rot="19440000">
              <a:off x="2150536" y="2795509"/>
              <a:ext cx="251192" cy="269902"/>
            </a:xfrm>
            <a:prstGeom prst="rightArrow">
              <a:avLst>
                <a:gd name="adj1" fmla="val 60000"/>
                <a:gd name="adj2" fmla="val 50000"/>
              </a:avLst>
            </a:prstGeom>
            <a:ln w="952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23 Elipse"/>
            <p:cNvSpPr/>
            <p:nvPr/>
          </p:nvSpPr>
          <p:spPr>
            <a:xfrm>
              <a:off x="3187719" y="4132430"/>
              <a:ext cx="945087" cy="799710"/>
            </a:xfrm>
            <a:prstGeom prst="ellipse">
              <a:avLst/>
            </a:prstGeom>
            <a:ln w="31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Elipse 10"/>
            <p:cNvSpPr/>
            <p:nvPr/>
          </p:nvSpPr>
          <p:spPr>
            <a:xfrm>
              <a:off x="3130527" y="4169743"/>
              <a:ext cx="1102635" cy="614067"/>
            </a:xfrm>
            <a:prstGeom prst="rect">
              <a:avLst/>
            </a:prstGeom>
            <a:noFill/>
          </p:spPr>
          <p:txBody>
            <a:bodyPr tIns="90000" bIns="90000">
              <a:spAutoFit/>
            </a:bodyPr>
            <a:lstStyle/>
            <a:p>
              <a:pPr algn="ctr">
                <a:defRPr/>
              </a:pPr>
              <a:r>
                <a:rPr lang="es-ES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Cadena de suministro</a:t>
              </a:r>
            </a:p>
          </p:txBody>
        </p:sp>
        <p:sp>
          <p:nvSpPr>
            <p:cNvPr id="18" name="25 Flecha derecha"/>
            <p:cNvSpPr/>
            <p:nvPr/>
          </p:nvSpPr>
          <p:spPr>
            <a:xfrm rot="10800000">
              <a:off x="2781017" y="4431065"/>
              <a:ext cx="251192" cy="269902"/>
            </a:xfrm>
            <a:prstGeom prst="rightArrow">
              <a:avLst>
                <a:gd name="adj1" fmla="val 60000"/>
                <a:gd name="adj2" fmla="val 50000"/>
              </a:avLst>
            </a:prstGeom>
            <a:ln w="952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26 Elipse"/>
            <p:cNvSpPr/>
            <p:nvPr/>
          </p:nvSpPr>
          <p:spPr>
            <a:xfrm>
              <a:off x="1644695" y="4132430"/>
              <a:ext cx="945087" cy="799710"/>
            </a:xfrm>
            <a:prstGeom prst="ellipse">
              <a:avLst/>
            </a:prstGeom>
            <a:ln w="31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Elipse 14"/>
            <p:cNvSpPr/>
            <p:nvPr/>
          </p:nvSpPr>
          <p:spPr>
            <a:xfrm>
              <a:off x="1538053" y="4245433"/>
              <a:ext cx="1209725" cy="408298"/>
            </a:xfrm>
            <a:prstGeom prst="rect">
              <a:avLst/>
            </a:prstGeom>
            <a:noFill/>
          </p:spPr>
          <p:txBody>
            <a:bodyPr tIns="90000" bIns="90000">
              <a:spAutoFit/>
            </a:bodyPr>
            <a:lstStyle/>
            <a:p>
              <a:pPr algn="ctr">
                <a:defRPr/>
              </a:pPr>
              <a:r>
                <a:rPr lang="es-ES" sz="1200" dirty="0">
                  <a:solidFill>
                    <a:schemeClr val="bg1"/>
                  </a:solidFill>
                  <a:latin typeface="+mj-lt"/>
                  <a:cs typeface="Arial" pitchFamily="34" charset="0"/>
                </a:rPr>
                <a:t>Organización</a:t>
              </a:r>
            </a:p>
          </p:txBody>
        </p:sp>
        <p:sp>
          <p:nvSpPr>
            <p:cNvPr id="21" name="28 Pentágono regular"/>
            <p:cNvSpPr/>
            <p:nvPr/>
          </p:nvSpPr>
          <p:spPr bwMode="gray">
            <a:xfrm>
              <a:off x="2179686" y="2995626"/>
              <a:ext cx="1361516" cy="1076825"/>
            </a:xfrm>
            <a:prstGeom prst="pentagon">
              <a:avLst/>
            </a:prstGeom>
            <a:ln w="3175">
              <a:noFill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0000" bIns="90000" anchor="ctr"/>
            <a:lstStyle/>
            <a:p>
              <a:pPr algn="ctr">
                <a:defRPr/>
              </a:pPr>
              <a:endParaRPr lang="es-ES" sz="1600" dirty="0">
                <a:solidFill>
                  <a:srgbClr val="000000"/>
                </a:solidFill>
                <a:latin typeface="+mj-lt"/>
                <a:cs typeface="Arial" pitchFamily="34" charset="0"/>
              </a:endParaRPr>
            </a:p>
          </p:txBody>
        </p:sp>
        <p:sp>
          <p:nvSpPr>
            <p:cNvPr id="22" name="29 CuadroTexto"/>
            <p:cNvSpPr txBox="1">
              <a:spLocks noChangeArrowheads="1"/>
            </p:cNvSpPr>
            <p:nvPr/>
          </p:nvSpPr>
          <p:spPr bwMode="auto">
            <a:xfrm>
              <a:off x="2166712" y="3304157"/>
              <a:ext cx="1398126" cy="751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tIns="90000" bIns="90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Lucida Sans" charset="0"/>
                  <a:ea typeface="Arial" charset="0"/>
                  <a:cs typeface="Arial" charset="0"/>
                </a:defRPr>
              </a:lvl9pPr>
            </a:lstStyle>
            <a:p>
              <a:pPr algn="ctr" eaLnBrk="1" hangingPunct="1">
                <a:defRPr/>
              </a:pPr>
              <a:r>
                <a:rPr lang="es-ES" altLang="es-ES" sz="1600" b="1" dirty="0">
                  <a:solidFill>
                    <a:schemeClr val="bg1"/>
                  </a:solidFill>
                  <a:latin typeface="+mj-lt"/>
                </a:rPr>
                <a:t>INNOVACIÓN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2176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863" y="2949575"/>
            <a:ext cx="6772275" cy="294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12"/>
          <p:cNvSpPr txBox="1"/>
          <p:nvPr/>
        </p:nvSpPr>
        <p:spPr>
          <a:xfrm>
            <a:off x="0" y="1417621"/>
            <a:ext cx="12192000" cy="21241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ES" sz="39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ASTILLERO </a:t>
            </a:r>
            <a:r>
              <a:rPr lang="es-ES" sz="3900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4.0 - EL ASTILLERO DEL </a:t>
            </a:r>
            <a:r>
              <a:rPr lang="es-ES" sz="3900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FUTURO</a:t>
            </a:r>
          </a:p>
          <a:p>
            <a:pPr algn="ctr"/>
            <a:endParaRPr lang="es-ES" sz="1600" dirty="0" smtClean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3200" dirty="0" err="1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Unidad</a:t>
            </a:r>
            <a:r>
              <a:rPr lang="en-AU" sz="32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AU" sz="3200" dirty="0" err="1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Mixta</a:t>
            </a:r>
            <a:r>
              <a:rPr lang="en-AU" sz="3200" dirty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Investigación </a:t>
            </a:r>
            <a:r>
              <a:rPr lang="en-AU" sz="3200" dirty="0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UDC – </a:t>
            </a:r>
            <a:r>
              <a:rPr lang="en-AU" sz="3200" dirty="0" err="1" smtClean="0">
                <a:solidFill>
                  <a:srgbClr val="59595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Navantia</a:t>
            </a:r>
            <a:endParaRPr lang="en-AU" sz="32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AU" sz="1600" dirty="0">
              <a:solidFill>
                <a:srgbClr val="59595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AU" sz="2903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40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Rectángulo"/>
          <p:cNvSpPr>
            <a:spLocks noChangeArrowheads="1"/>
          </p:cNvSpPr>
          <p:nvPr/>
        </p:nvSpPr>
        <p:spPr bwMode="auto">
          <a:xfrm>
            <a:off x="621852" y="1772123"/>
            <a:ext cx="10992732" cy="1631216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>
            <a:noFill/>
          </a:ln>
          <a:extLst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s-ES" altLang="es-ES" sz="2000" dirty="0">
                <a:solidFill>
                  <a:schemeClr val="tx2"/>
                </a:solidFill>
              </a:rPr>
              <a:t>El objetivo fundamental de la Unidad Mixta UDC - NAVANTIA es el desarrollo de nuevas técnicas y tecnologías que permitan incrementar la competitividad del astillero, para afrontar el desafío técnico industrial del Programa de fragatas F110, mediante la mejora de los procesos productivos existentes y el desarrollo de otros nuevos, de tal forma que se incremente la productividad y se reduzcan tiempos y costes</a:t>
            </a:r>
            <a:r>
              <a:rPr lang="en-GB" altLang="es-ES" sz="2000" dirty="0">
                <a:solidFill>
                  <a:schemeClr val="tx2"/>
                </a:solidFill>
              </a:rPr>
              <a:t>.</a:t>
            </a:r>
          </a:p>
        </p:txBody>
      </p:sp>
      <p:graphicFrame>
        <p:nvGraphicFramePr>
          <p:cNvPr id="2" name="Diagrama 1"/>
          <p:cNvGraphicFramePr/>
          <p:nvPr>
            <p:extLst>
              <p:ext uri="{D42A27DB-BD31-4B8C-83A1-F6EECF244321}">
                <p14:modId xmlns:p14="http://schemas.microsoft.com/office/powerpoint/2010/main" val="1443988325"/>
              </p:ext>
            </p:extLst>
          </p:nvPr>
        </p:nvGraphicFramePr>
        <p:xfrm>
          <a:off x="623842" y="3512321"/>
          <a:ext cx="10990741" cy="25276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</a:t>
            </a:r>
            <a:r>
              <a:rPr lang="es-ES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–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s-ES" sz="2800" b="1" dirty="0" smtClean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alt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¿Cuáles son sus objetivos?.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061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3 Rectángulo"/>
          <p:cNvSpPr>
            <a:spLocks noChangeArrowheads="1"/>
          </p:cNvSpPr>
          <p:nvPr/>
        </p:nvSpPr>
        <p:spPr bwMode="auto">
          <a:xfrm>
            <a:off x="621852" y="1787323"/>
            <a:ext cx="8312006" cy="461664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s-ES" altLang="es-ES" sz="1600" b="1" u="sng" dirty="0" smtClean="0">
                <a:solidFill>
                  <a:srgbClr val="00868C"/>
                </a:solidFill>
              </a:rPr>
              <a:t>INTEGRANTES. </a:t>
            </a:r>
            <a:r>
              <a:rPr lang="es-ES" altLang="es-ES" sz="1600" dirty="0">
                <a:solidFill>
                  <a:srgbClr val="595959"/>
                </a:solidFill>
              </a:rPr>
              <a:t>La UDC y NAVANTIA.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s-ES" altLang="es-ES" sz="1600" b="1" u="sng" dirty="0" smtClean="0">
                <a:solidFill>
                  <a:srgbClr val="00868C"/>
                </a:solidFill>
              </a:rPr>
              <a:t>ORGANIZACIÓN</a:t>
            </a:r>
            <a:r>
              <a:rPr lang="en-GB" altLang="es-ES" sz="1600" dirty="0">
                <a:solidFill>
                  <a:srgbClr val="595959"/>
                </a:solidFill>
              </a:rPr>
              <a:t>.</a:t>
            </a:r>
            <a:r>
              <a:rPr lang="en-GB" altLang="es-ES" sz="1600" dirty="0"/>
              <a:t> </a:t>
            </a:r>
            <a:r>
              <a:rPr lang="es-ES" altLang="es-ES" sz="1600" dirty="0">
                <a:solidFill>
                  <a:srgbClr val="595959"/>
                </a:solidFill>
              </a:rPr>
              <a:t>Comité de Dirección, compuesto por seis miembros y presidido por </a:t>
            </a:r>
            <a:r>
              <a:rPr lang="es-ES" altLang="es-ES" sz="1600" dirty="0" err="1">
                <a:solidFill>
                  <a:srgbClr val="595959"/>
                </a:solidFill>
              </a:rPr>
              <a:t>Navantia</a:t>
            </a:r>
            <a:r>
              <a:rPr lang="es-ES" altLang="es-ES" sz="1600" dirty="0">
                <a:solidFill>
                  <a:srgbClr val="595959"/>
                </a:solidFill>
              </a:rPr>
              <a:t>. La responsabilidad de la gestión recae en la UDC.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n-GB" altLang="es-ES" sz="1600" b="1" u="sng" dirty="0">
                <a:solidFill>
                  <a:srgbClr val="00868C"/>
                </a:solidFill>
              </a:rPr>
              <a:t>UBICACIÓN</a:t>
            </a:r>
            <a:r>
              <a:rPr lang="en-GB" altLang="es-ES" sz="1600" b="1" u="sng" dirty="0">
                <a:solidFill>
                  <a:srgbClr val="657D9D"/>
                </a:solidFill>
              </a:rPr>
              <a:t>.</a:t>
            </a:r>
            <a:r>
              <a:rPr lang="en-GB" altLang="es-ES" sz="1600" b="1" dirty="0">
                <a:solidFill>
                  <a:srgbClr val="657D9D"/>
                </a:solidFill>
              </a:rPr>
              <a:t> </a:t>
            </a:r>
            <a:r>
              <a:rPr lang="es-ES" altLang="es-ES" sz="1600" dirty="0">
                <a:solidFill>
                  <a:srgbClr val="595959"/>
                </a:solidFill>
              </a:rPr>
              <a:t>Instalaciones del Centro de Investigación Tecnológica (CIT) del Campus de Ferrol</a:t>
            </a:r>
            <a:r>
              <a:rPr lang="en-GB" altLang="es-ES" sz="1600" dirty="0"/>
              <a:t>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n-GB" altLang="es-ES" sz="1600" b="1" u="sng" dirty="0">
                <a:solidFill>
                  <a:srgbClr val="00868C"/>
                </a:solidFill>
              </a:rPr>
              <a:t>DURACIÓN</a:t>
            </a:r>
            <a:r>
              <a:rPr lang="en-GB" altLang="es-ES" sz="1600" dirty="0">
                <a:solidFill>
                  <a:srgbClr val="595959"/>
                </a:solidFill>
              </a:rPr>
              <a:t>. </a:t>
            </a:r>
            <a:r>
              <a:rPr lang="es-ES" altLang="es-ES" sz="1600" dirty="0">
                <a:solidFill>
                  <a:srgbClr val="595959"/>
                </a:solidFill>
              </a:rPr>
              <a:t>Hasta octubre de 2018 y prorrogable</a:t>
            </a:r>
            <a:r>
              <a:rPr lang="en-GB" altLang="es-ES" sz="1600" dirty="0">
                <a:solidFill>
                  <a:srgbClr val="595959"/>
                </a:solidFill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n-GB" altLang="es-ES" sz="1600" b="1" u="sng" dirty="0">
                <a:solidFill>
                  <a:srgbClr val="00868C"/>
                </a:solidFill>
              </a:rPr>
              <a:t>PRESUPUESTO TOTAL</a:t>
            </a:r>
            <a:r>
              <a:rPr lang="en-GB" altLang="es-ES" sz="1600" dirty="0">
                <a:solidFill>
                  <a:srgbClr val="595959"/>
                </a:solidFill>
              </a:rPr>
              <a:t>.  ˃ 3.500.000 €. 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n-GB" altLang="es-ES" sz="1600" b="1" u="sng" dirty="0">
                <a:solidFill>
                  <a:srgbClr val="00868C"/>
                </a:solidFill>
              </a:rPr>
              <a:t>APOYO DE LA XUNTA DE GALICIA</a:t>
            </a:r>
            <a:r>
              <a:rPr lang="en-GB" altLang="es-ES" sz="1600" dirty="0">
                <a:solidFill>
                  <a:srgbClr val="595959"/>
                </a:solidFill>
              </a:rPr>
              <a:t>. </a:t>
            </a:r>
            <a:r>
              <a:rPr lang="es-ES" altLang="es-ES" sz="1600" dirty="0">
                <a:solidFill>
                  <a:srgbClr val="595959"/>
                </a:solidFill>
              </a:rPr>
              <a:t>Ayuda del 30% del presupuesto elegible (aprox. 685.000€) para creación, puesta en marcha e impulso de la UM</a:t>
            </a:r>
            <a:r>
              <a:rPr lang="en-US" altLang="es-ES" sz="1600" dirty="0">
                <a:solidFill>
                  <a:srgbClr val="595959"/>
                </a:solidFill>
              </a:rPr>
              <a:t>I</a:t>
            </a:r>
            <a:r>
              <a:rPr lang="en-GB" altLang="es-ES" sz="1600" dirty="0">
                <a:solidFill>
                  <a:srgbClr val="595959"/>
                </a:solidFill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n-GB" altLang="es-ES" sz="1600" b="1" u="sng" dirty="0">
                <a:solidFill>
                  <a:srgbClr val="00868C"/>
                </a:solidFill>
              </a:rPr>
              <a:t>APORTACIONES DE NAVANTIA</a:t>
            </a:r>
            <a:r>
              <a:rPr lang="en-GB" altLang="es-ES" sz="1600" dirty="0">
                <a:solidFill>
                  <a:srgbClr val="595959"/>
                </a:solidFill>
              </a:rPr>
              <a:t>. </a:t>
            </a:r>
            <a:r>
              <a:rPr lang="es-ES" altLang="es-ES" sz="1600" dirty="0">
                <a:solidFill>
                  <a:srgbClr val="595959"/>
                </a:solidFill>
              </a:rPr>
              <a:t>14 técnicos de personal propio (dedicación del 25%), 30 expertos (dedicación del 15%) y una aportación económica de 1M€.</a:t>
            </a:r>
          </a:p>
          <a:p>
            <a:pPr algn="just">
              <a:lnSpc>
                <a:spcPct val="100000"/>
              </a:lnSpc>
              <a:spcBef>
                <a:spcPts val="1200"/>
              </a:spcBef>
              <a:buFont typeface="Wingdings" charset="2"/>
              <a:buChar char="§"/>
            </a:pPr>
            <a:r>
              <a:rPr lang="es-ES" altLang="es-ES" sz="1600" b="1" u="sng" dirty="0">
                <a:solidFill>
                  <a:srgbClr val="00868C"/>
                </a:solidFill>
              </a:rPr>
              <a:t>APORTACIONES DE LA UDC</a:t>
            </a:r>
            <a:r>
              <a:rPr lang="es-ES" altLang="es-ES" sz="1600" b="1" u="sng" dirty="0">
                <a:solidFill>
                  <a:srgbClr val="595959"/>
                </a:solidFill>
              </a:rPr>
              <a:t>.</a:t>
            </a:r>
            <a:r>
              <a:rPr lang="es-ES" altLang="es-ES" sz="1600" dirty="0">
                <a:solidFill>
                  <a:srgbClr val="595959"/>
                </a:solidFill>
              </a:rPr>
              <a:t> 14 investigadores senior (dedicación del 30%) y 6 investigadores pre y post doctorales (dedicación del 50%). Adicionalmente, la UMI ha contratado 12 ingenieros a tiempo completo y a finales de 2016 se incorporarán al equipo investigador otros 4 ingenieros a tiempo completo</a:t>
            </a:r>
            <a:r>
              <a:rPr lang="en-US" altLang="es-ES" sz="1600" dirty="0" smtClean="0">
                <a:solidFill>
                  <a:srgbClr val="595959"/>
                </a:solidFill>
              </a:rPr>
              <a:t>.</a:t>
            </a:r>
            <a:endParaRPr lang="en-US" altLang="es-ES" sz="1600" dirty="0">
              <a:solidFill>
                <a:srgbClr val="595959"/>
              </a:solidFill>
            </a:endParaRPr>
          </a:p>
        </p:txBody>
      </p:sp>
      <p:pic>
        <p:nvPicPr>
          <p:cNvPr id="13316" name="Marcador de contenido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08" y="1834766"/>
            <a:ext cx="2663825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Imagen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7708" y="3879466"/>
            <a:ext cx="2663825" cy="177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"/>
          <p:cNvSpPr txBox="1"/>
          <p:nvPr/>
        </p:nvSpPr>
        <p:spPr>
          <a:xfrm>
            <a:off x="621852" y="702880"/>
            <a:ext cx="10838311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pPr marL="0" lvl="1" defTabSz="8890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</a:pPr>
            <a:r>
              <a:rPr lang="es-ES" alt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</a:t>
            </a:r>
            <a:r>
              <a:rPr lang="es-ES" altLang="es-ES" sz="2800" b="1" dirty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Quiénes la componen y cómo se organiza?.</a:t>
            </a:r>
          </a:p>
        </p:txBody>
      </p:sp>
    </p:spTree>
    <p:extLst>
      <p:ext uri="{BB962C8B-B14F-4D97-AF65-F5344CB8AC3E}">
        <p14:creationId xmlns:p14="http://schemas.microsoft.com/office/powerpoint/2010/main" val="120162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</a:t>
            </a:r>
            <a:r>
              <a:rPr lang="es-ES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–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s-ES" sz="2800" b="1" dirty="0" smtClean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alt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se crea?.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upo 3"/>
          <p:cNvGrpSpPr/>
          <p:nvPr/>
        </p:nvGrpSpPr>
        <p:grpSpPr>
          <a:xfrm>
            <a:off x="600629" y="2175938"/>
            <a:ext cx="10990741" cy="3122455"/>
            <a:chOff x="0" y="0"/>
            <a:chExt cx="10990741" cy="2506124"/>
          </a:xfrm>
        </p:grpSpPr>
        <p:sp>
          <p:nvSpPr>
            <p:cNvPr id="5" name="Rectángulo 4"/>
            <p:cNvSpPr/>
            <p:nvPr/>
          </p:nvSpPr>
          <p:spPr>
            <a:xfrm>
              <a:off x="0" y="0"/>
              <a:ext cx="10990741" cy="2506124"/>
            </a:xfrm>
            <a:prstGeom prst="rect">
              <a:avLst/>
            </a:prstGeom>
            <a:ln>
              <a:solidFill>
                <a:srgbClr val="00868C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Rectángulo 5"/>
            <p:cNvSpPr/>
            <p:nvPr/>
          </p:nvSpPr>
          <p:spPr>
            <a:xfrm>
              <a:off x="0" y="0"/>
              <a:ext cx="10990741" cy="250612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004" tIns="499872" rIns="853004" bIns="142240" numCol="1" spcCol="1270" anchor="t" anchorCtr="0">
              <a:noAutofit/>
            </a:bodyPr>
            <a:lstStyle/>
            <a:p>
              <a:pPr marL="228600" lvl="1" indent="-22860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CONVOCATORIA. </a:t>
              </a:r>
              <a:r>
                <a:rPr lang="es-ES" alt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Resolución de la GAIN de fecha 13 de febrero de 2015 por la que se establecen las bases reguladoras para la concesión, en régimen de concurrencia competitiva, de las subvenciones a organismos de investigación de Galicia para la creación, puesta en marcha e impulso de unidades mixtas de investigación.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s-ES" altLang="es-ES" sz="2000" kern="1200" noProof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</a:rPr>
                <a:t> CONCESIÓN. </a:t>
              </a:r>
              <a:r>
                <a:rPr lang="es-ES" alt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Resolución de la GAIN de fecha </a:t>
              </a: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21 </a:t>
              </a:r>
              <a:r>
                <a:rPr lang="es-ES" alt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de </a:t>
              </a: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MAYO de </a:t>
              </a:r>
              <a:r>
                <a:rPr lang="es-ES" alt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2015 </a:t>
              </a: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por la que se adjudican las ayudas </a:t>
              </a:r>
              <a:r>
                <a:rPr lang="es-ES" alt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a organismos de investigación de Galicia para la creación, puesta en marcha e impulso de unidades mixtas de investigación</a:t>
              </a: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PUESTA EN MARCHA. Junio de 2015.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es-ES" altLang="es-E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0286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</a:t>
            </a:r>
            <a:r>
              <a:rPr lang="es-ES" sz="2800" b="1" dirty="0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–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s-ES" sz="2800" b="1" dirty="0" smtClean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alt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la industria 4.0?.</a:t>
            </a:r>
            <a:endParaRPr lang="en-AU" sz="2800" b="1" dirty="0">
              <a:solidFill>
                <a:srgbClr val="00868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600629" y="2175939"/>
            <a:ext cx="11011964" cy="2729347"/>
            <a:chOff x="0" y="1"/>
            <a:chExt cx="11011964" cy="2190610"/>
          </a:xfrm>
        </p:grpSpPr>
        <p:sp>
          <p:nvSpPr>
            <p:cNvPr id="4" name="Rectángulo 3"/>
            <p:cNvSpPr/>
            <p:nvPr/>
          </p:nvSpPr>
          <p:spPr>
            <a:xfrm>
              <a:off x="21223" y="1"/>
              <a:ext cx="10990741" cy="2190610"/>
            </a:xfrm>
            <a:prstGeom prst="rect">
              <a:avLst/>
            </a:prstGeom>
            <a:ln>
              <a:solidFill>
                <a:srgbClr val="00868C"/>
              </a:solidFill>
            </a:ln>
          </p:spPr>
          <p:style>
            <a:lnRef idx="2">
              <a:scrgbClr r="0" g="0" b="0"/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" name="Rectángulo 4"/>
            <p:cNvSpPr/>
            <p:nvPr/>
          </p:nvSpPr>
          <p:spPr>
            <a:xfrm>
              <a:off x="0" y="1"/>
              <a:ext cx="10990741" cy="193683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53004" tIns="499872" rIns="853004" bIns="142240" numCol="1" spcCol="1270" anchor="t" anchorCtr="0">
              <a:noAutofit/>
            </a:bodyPr>
            <a:lstStyle/>
            <a:p>
              <a:pPr marL="0" lvl="1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CONCEPTOS CLAVE</a:t>
              </a:r>
            </a:p>
            <a:p>
              <a:pPr marL="228600" lvl="1" indent="-22860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Cuarta </a:t>
              </a:r>
              <a:r>
                <a:rPr 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Revolución Industrial</a:t>
              </a:r>
              <a:endParaRPr lang="es-ES" altLang="es-E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  <a:p>
              <a:pPr marL="228600" lvl="1" indent="-22860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Revolución digital</a:t>
              </a:r>
            </a:p>
            <a:p>
              <a:pPr marL="228600" lvl="1" indent="-228600" algn="just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s-ES" alt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Fábrica inteligente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r>
                <a:rPr 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I</a:t>
              </a:r>
              <a:r>
                <a:rPr lang="es-ES" sz="20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nter-comunicación </a:t>
              </a:r>
              <a:r>
                <a:rPr 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continua e instantánea</a:t>
              </a:r>
              <a:r>
                <a:rPr lang="es-ES" altLang="es-ES" sz="20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.</a:t>
              </a:r>
            </a:p>
            <a:p>
              <a:pPr marL="228600" lvl="1" indent="-228600" defTabSz="8890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Tx/>
                <a:buChar char="••"/>
              </a:pPr>
              <a:endParaRPr lang="es-ES" altLang="es-ES" sz="20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79542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102876"/>
              </p:ext>
            </p:extLst>
          </p:nvPr>
        </p:nvGraphicFramePr>
        <p:xfrm>
          <a:off x="621851" y="1787324"/>
          <a:ext cx="10926301" cy="4312461"/>
        </p:xfrm>
        <a:graphic>
          <a:graphicData uri="http://schemas.openxmlformats.org/drawingml/2006/table">
            <a:tbl>
              <a:tblPr/>
              <a:tblGrid>
                <a:gridCol w="456319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36310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743043"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868C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Línea de Investigación</a:t>
                      </a:r>
                      <a:endParaRPr kumimoji="0" lang="es-ES" altLang="es-ES_tradnl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868C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86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6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6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00868C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Actuación</a:t>
                      </a:r>
                      <a:endParaRPr kumimoji="0" lang="es-ES" altLang="es-ES_tradnl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rgbClr val="00868C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rgbClr val="0086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6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68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05719">
                <a:tc rowSpan="6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OPTIMIZACIÓN DE PROCESOS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>
                      <a:lvl1pPr marL="8731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8731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Modelado y simulación (M&amp;S) de procesos en el astillero</a:t>
                      </a:r>
                      <a:endParaRPr kumimoji="0" lang="es-ES" alt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5719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8731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8731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alt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M&amp;S de </a:t>
                      </a: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procesos</a:t>
                      </a:r>
                      <a:r>
                        <a:rPr kumimoji="0" lang="pt-BR" altLang="es-ES_tradnl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 de eólica marina</a:t>
                      </a:r>
                      <a:endParaRPr kumimoji="0" lang="pt-BR" altLang="es-ES_tradnl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05719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8731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8731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Optimización de procesos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05719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8731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8731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Robótica y automatización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05719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8731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8731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Proyecto "tubo de cierre"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5719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87313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87313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ts val="8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Calibri" charset="0"/>
                          <a:cs typeface="Times New Roman" charset="0"/>
                        </a:rPr>
                        <a:t>Control estadístico de procesos</a:t>
                      </a:r>
                    </a:p>
                  </a:txBody>
                  <a:tcPr marL="9525" marR="9525" marT="9525" marB="0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89184">
                <a:tc rowSpan="3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TECNOLOGÍAS DE LA INFORMACIÓN Y COMUNICACIONES - </a:t>
                      </a:r>
                      <a:r>
                        <a:rPr kumimoji="0" lang="es-ES" altLang="es-ES_tradnl" sz="18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TICs</a:t>
                      </a:r>
                      <a:endParaRPr kumimoji="0" lang="es-ES" altLang="es-ES_tradnl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>
                      <a:lvl1pPr marL="92075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Información en planta y realidad aumentada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289184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92075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Sistema integral de gestión de la información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89184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92075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Trazabilidad / Auto ID tuberías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89184">
                <a:tc rowSpan="3">
                  <a:txBody>
                    <a:bodyPr/>
                    <a:lstStyle>
                      <a:lvl1pPr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TECNOLOGÍAS DISRUPTIVAS (F110)</a:t>
                      </a:r>
                      <a:endParaRPr kumimoji="0" lang="es-ES" altLang="es-ES_tradnl" sz="1800" b="1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charset="0"/>
                        <a:ea typeface="Arial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68C"/>
                    </a:solidFill>
                  </a:tcPr>
                </a:tc>
                <a:tc>
                  <a:txBody>
                    <a:bodyPr/>
                    <a:lstStyle>
                      <a:lvl1pPr marL="92075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Proyecto "sin cables"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289184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92075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Proyecto "adhesivos"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89184">
                <a:tc v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>
                  <a:txBody>
                    <a:bodyPr/>
                    <a:lstStyle>
                      <a:lvl1pPr marL="92075">
                        <a:lnSpc>
                          <a:spcPct val="90000"/>
                        </a:lnSpc>
                        <a:spcBef>
                          <a:spcPts val="1000"/>
                        </a:spcBef>
                        <a:buFont typeface="Arial" charset="0"/>
                        <a:defRPr sz="2400">
                          <a:solidFill>
                            <a:schemeClr val="tx1"/>
                          </a:solidFill>
                          <a:latin typeface="Calibri" charset="0"/>
                        </a:defRPr>
                      </a:lvl1pPr>
                      <a:lvl2pPr marL="742950" indent="-28575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2000">
                          <a:solidFill>
                            <a:schemeClr val="tx1"/>
                          </a:solidFill>
                          <a:latin typeface="Calibri" charset="0"/>
                        </a:defRPr>
                      </a:lvl2pPr>
                      <a:lvl3pPr marL="11430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>
                          <a:solidFill>
                            <a:schemeClr val="tx1"/>
                          </a:solidFill>
                          <a:latin typeface="Calibri" charset="0"/>
                        </a:defRPr>
                      </a:lvl3pPr>
                      <a:lvl4pPr marL="16002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4pPr>
                      <a:lvl5pPr marL="2057400" indent="-228600">
                        <a:lnSpc>
                          <a:spcPct val="90000"/>
                        </a:lnSpc>
                        <a:spcBef>
                          <a:spcPts val="500"/>
                        </a:spcBef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5pPr>
                      <a:lvl6pPr marL="25146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6pPr>
                      <a:lvl7pPr marL="29718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7pPr>
                      <a:lvl8pPr marL="34290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8pPr>
                      <a:lvl9pPr marL="3886200" indent="-228600" eaLnBrk="0" fontAlgn="base" hangingPunct="0">
                        <a:lnSpc>
                          <a:spcPct val="90000"/>
                        </a:lnSpc>
                        <a:spcBef>
                          <a:spcPts val="500"/>
                        </a:spcBef>
                        <a:spcAft>
                          <a:spcPct val="0"/>
                        </a:spcAft>
                        <a:buFont typeface="Arial" charset="0"/>
                        <a:defRPr sz="1600">
                          <a:solidFill>
                            <a:schemeClr val="tx1"/>
                          </a:solidFill>
                          <a:latin typeface="Calibri" charset="0"/>
                        </a:defRPr>
                      </a:lvl9pPr>
                    </a:lstStyle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altLang="es-ES_tradnl" sz="18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charset="0"/>
                          <a:ea typeface="Arial" charset="0"/>
                          <a:cs typeface="Arial" charset="0"/>
                        </a:rPr>
                        <a:t>Sistemas auto-reconfigurables</a:t>
                      </a:r>
                    </a:p>
                  </a:txBody>
                  <a:tcPr marL="0" marR="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7E7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4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¿Cómo trabaja?. Objetivos y desarrollo.</a:t>
            </a:r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14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1 Marcador de contenido"/>
          <p:cNvSpPr txBox="1">
            <a:spLocks/>
          </p:cNvSpPr>
          <p:nvPr/>
        </p:nvSpPr>
        <p:spPr bwMode="auto">
          <a:xfrm>
            <a:off x="639371" y="3346264"/>
            <a:ext cx="6801089" cy="2743857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388"/>
              </a:spcBef>
              <a:spcAft>
                <a:spcPct val="0"/>
              </a:spcAft>
              <a:defRPr sz="1600" b="1" u="sng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Ø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–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363" indent="-285750" algn="just">
              <a:buFont typeface="Arial" panose="020B0604020202020204" pitchFamily="34" charset="0"/>
              <a:buChar char="•"/>
              <a:defRPr/>
            </a:pPr>
            <a:r>
              <a:rPr lang="en-GB" u="none" dirty="0" err="1">
                <a:solidFill>
                  <a:srgbClr val="00868C"/>
                </a:solidFill>
                <a:latin typeface="+mn-lt"/>
              </a:rPr>
              <a:t>Optimización</a:t>
            </a:r>
            <a:r>
              <a:rPr lang="en-GB" u="none" dirty="0">
                <a:solidFill>
                  <a:srgbClr val="00868C"/>
                </a:solidFill>
                <a:latin typeface="+mn-lt"/>
              </a:rPr>
              <a:t> de </a:t>
            </a:r>
            <a:r>
              <a:rPr lang="en-GB" u="none" dirty="0" err="1">
                <a:solidFill>
                  <a:srgbClr val="00868C"/>
                </a:solidFill>
                <a:latin typeface="+mn-lt"/>
              </a:rPr>
              <a:t>procesos</a:t>
            </a:r>
            <a:endParaRPr lang="en-GB" u="none" dirty="0">
              <a:solidFill>
                <a:srgbClr val="00868C"/>
              </a:solidFill>
              <a:latin typeface="+mn-lt"/>
            </a:endParaRPr>
          </a:p>
          <a:p>
            <a:pPr marL="361950" indent="0" algn="just">
              <a:defRPr/>
            </a:pPr>
            <a:r>
              <a:rPr lang="en-U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OBJETIVO: </a:t>
            </a:r>
          </a:p>
          <a:p>
            <a:pPr marL="361950" indent="0" algn="just">
              <a:defRPr/>
            </a:pPr>
            <a:r>
              <a:rPr lang="es-ES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Modelado y simulación de los procesos de fabricación de la planta y de los productos desarrollados</a:t>
            </a:r>
            <a:r>
              <a:rPr lang="en-US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.</a:t>
            </a:r>
          </a:p>
          <a:p>
            <a:pPr marL="361950" indent="0" algn="just">
              <a:defRPr/>
            </a:pPr>
            <a:r>
              <a:rPr lang="en-U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 el fin de: </a:t>
            </a:r>
          </a:p>
          <a:p>
            <a:pPr marL="647700" indent="-285750" algn="just">
              <a:buFont typeface="Arial" panose="020B0604020202020204" pitchFamily="34" charset="0"/>
              <a:buChar char="•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evaluar la eficiencia actual</a:t>
            </a:r>
          </a:p>
          <a:p>
            <a:pPr marL="647700" indent="-285750" algn="just">
              <a:buFont typeface="Arial" panose="020B0604020202020204" pitchFamily="34" charset="0"/>
              <a:buChar char="•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proponer mejoras tanto globales como específicas </a:t>
            </a:r>
          </a:p>
          <a:p>
            <a:pPr marL="647700" indent="-285750" algn="just">
              <a:buFont typeface="Arial" panose="020B0604020202020204" pitchFamily="34" charset="0"/>
              <a:buChar char="•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concluir con recomendaciones que permitan la definición de un astillero sostenible para la primera mitad del presente siglo.</a:t>
            </a:r>
          </a:p>
        </p:txBody>
      </p:sp>
      <p:pic>
        <p:nvPicPr>
          <p:cNvPr id="17411" name="1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8620" y="1537425"/>
            <a:ext cx="3381543" cy="2302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1 Marcador de contenido"/>
          <p:cNvSpPr txBox="1">
            <a:spLocks/>
          </p:cNvSpPr>
          <p:nvPr/>
        </p:nvSpPr>
        <p:spPr bwMode="auto">
          <a:xfrm>
            <a:off x="7534405" y="3910331"/>
            <a:ext cx="4277639" cy="2179790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388"/>
              </a:spcBef>
              <a:spcAft>
                <a:spcPct val="0"/>
              </a:spcAft>
              <a:defRPr sz="1600" b="1" u="sng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Ø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–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7312" indent="0">
              <a:defRPr/>
            </a:pPr>
            <a:r>
              <a:rPr lang="en-US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TAREAS</a:t>
            </a:r>
            <a:r>
              <a:rPr lang="en-U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: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Modelado y simulación procesos Astillero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Modelado y simulación eólica marina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Robótica y automatización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Proyecto “tubo de cierre”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Optimización de procesos</a:t>
            </a:r>
          </a:p>
          <a:p>
            <a:pPr marL="373062" indent="-285750">
              <a:buFontTx/>
              <a:buChar char="-"/>
              <a:defRPr/>
            </a:pPr>
            <a:r>
              <a:rPr lang="es-ES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Control estadístico de procesos</a:t>
            </a:r>
          </a:p>
        </p:txBody>
      </p:sp>
      <p:sp>
        <p:nvSpPr>
          <p:cNvPr id="6" name="1 Marcador de contenido"/>
          <p:cNvSpPr txBox="1">
            <a:spLocks/>
          </p:cNvSpPr>
          <p:nvPr/>
        </p:nvSpPr>
        <p:spPr bwMode="auto">
          <a:xfrm>
            <a:off x="639373" y="1787323"/>
            <a:ext cx="7124508" cy="1428605"/>
          </a:xfrm>
          <a:prstGeom prst="rect">
            <a:avLst/>
          </a:prstGeom>
          <a:solidFill>
            <a:srgbClr val="F3FEFF"/>
          </a:solidFill>
          <a:ln>
            <a:solidFill>
              <a:srgbClr val="00868C"/>
            </a:solidFill>
          </a:ln>
          <a:ex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>
            <a:lvl1pPr marL="342900" indent="-342900" algn="l" rtl="0" eaLnBrk="1" fontAlgn="base" hangingPunct="1">
              <a:spcBef>
                <a:spcPts val="388"/>
              </a:spcBef>
              <a:spcAft>
                <a:spcPct val="0"/>
              </a:spcAft>
              <a:defRPr sz="1600" b="1" u="sng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Ø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2pPr>
            <a:lvl3pPr marL="914400" indent="-228600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3pPr>
            <a:lvl4pPr marL="1376363" indent="-231775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Arial" panose="020B0604020202020204" pitchFamily="34" charset="0"/>
              <a:buChar char="–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4pPr>
            <a:lvl5pPr marL="2058988" indent="-230188" algn="l" rtl="0" eaLnBrk="1" fontAlgn="base" hangingPunct="1">
              <a:spcBef>
                <a:spcPts val="388"/>
              </a:spcBef>
              <a:spcAft>
                <a:spcPct val="0"/>
              </a:spcAft>
              <a:buClrTx/>
              <a:buFont typeface="Wingdings" panose="05000000000000000000" pitchFamily="2" charset="2"/>
              <a:buChar char="§"/>
              <a:defRPr sz="1600" kern="1200">
                <a:solidFill>
                  <a:srgbClr val="000000"/>
                </a:solidFill>
                <a:latin typeface="Cambria" panose="0204050305040603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indent="0" algn="just">
              <a:defRPr/>
            </a:pPr>
            <a:r>
              <a:rPr lang="es-E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Inicialmente, las líneas de investigación de esta UMI se centraban en</a:t>
            </a:r>
          </a:p>
          <a:p>
            <a:pPr marL="647700" indent="-285750" algn="just">
              <a:buFont typeface="Arial" panose="020B0604020202020204" pitchFamily="34" charset="0"/>
              <a:buChar char="•"/>
              <a:defRPr/>
            </a:pPr>
            <a:r>
              <a:rPr lang="es-E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optimización de procesos</a:t>
            </a:r>
          </a:p>
          <a:p>
            <a:pPr marL="647700" indent="-285750" algn="just">
              <a:buFont typeface="Arial" panose="020B0604020202020204" pitchFamily="34" charset="0"/>
              <a:buChar char="•"/>
              <a:defRPr/>
            </a:pPr>
            <a:r>
              <a:rPr lang="es-E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desarrollo de nuevas herramientas que acerquen la </a:t>
            </a:r>
            <a:r>
              <a:rPr lang="es-ES" sz="180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digitalización, la robotización y las nuevas tecnologías </a:t>
            </a:r>
            <a:r>
              <a:rPr lang="es-ES" sz="1800" b="0" u="none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a la fabricación de buques.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621852" y="702880"/>
            <a:ext cx="1083831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b="1" dirty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Unidad Mixta de Investigación UDC - </a:t>
            </a:r>
            <a:r>
              <a:rPr lang="es-ES" sz="2800" b="1" dirty="0" err="1" smtClean="0">
                <a:solidFill>
                  <a:srgbClr val="595959"/>
                </a:solidFill>
                <a:latin typeface="Arial" panose="020B0604020202020204" pitchFamily="34" charset="0"/>
                <a:ea typeface="Tahoma" pitchFamily="34" charset="0"/>
                <a:cs typeface="Arial" panose="020B0604020202020204" pitchFamily="34" charset="0"/>
              </a:rPr>
              <a:t>Navantia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  <a:p>
            <a:r>
              <a:rPr lang="es-ES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Introducción</a:t>
            </a:r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general a las </a:t>
            </a:r>
            <a:r>
              <a:rPr lang="en-AU" sz="2800" b="1" dirty="0" err="1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líneas</a:t>
            </a:r>
            <a:r>
              <a:rPr lang="en-AU" sz="2800" b="1" dirty="0" smtClean="0">
                <a:solidFill>
                  <a:srgbClr val="0086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 investigacion</a:t>
            </a:r>
            <a:endParaRPr lang="en-AU" sz="2800" b="1" dirty="0">
              <a:solidFill>
                <a:srgbClr val="595959"/>
              </a:solidFill>
              <a:latin typeface="Arial" panose="020B0604020202020204" pitchFamily="34" charset="0"/>
              <a:ea typeface="Tahoma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267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TM04033917[[fn=Berlín]]</Template>
  <TotalTime>702</TotalTime>
  <Words>2470</Words>
  <Application>Microsoft Office PowerPoint</Application>
  <PresentationFormat>Panorámica</PresentationFormat>
  <Paragraphs>264</Paragraphs>
  <Slides>30</Slides>
  <Notes>24</Notes>
  <HiddenSlides>0</HiddenSlides>
  <MMClips>1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8" baseType="lpstr">
      <vt:lpstr>Arial</vt:lpstr>
      <vt:lpstr>Calibri</vt:lpstr>
      <vt:lpstr>Calibri Light</vt:lpstr>
      <vt:lpstr>Lucida Sans</vt:lpstr>
      <vt:lpstr>Tahoma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Marta Quiroga</dc:creator>
  <cp:lastModifiedBy>DanielPena</cp:lastModifiedBy>
  <cp:revision>73</cp:revision>
  <cp:lastPrinted>2016-11-24T12:19:20Z</cp:lastPrinted>
  <dcterms:created xsi:type="dcterms:W3CDTF">2016-11-11T09:10:16Z</dcterms:created>
  <dcterms:modified xsi:type="dcterms:W3CDTF">2016-11-28T13:19:25Z</dcterms:modified>
</cp:coreProperties>
</file>